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theme/themeOverride1.xml" ContentType="application/vnd.openxmlformats-officedocument.themeOverride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drawings/drawing1.xml" ContentType="application/vnd.openxmlformats-officedocument.drawingml.chartshapes+xml"/>
  <Override PartName="/ppt/charts/chart11.xml" ContentType="application/vnd.openxmlformats-officedocument.drawingml.chart+xml"/>
  <Override PartName="/ppt/drawings/drawing2.xml" ContentType="application/vnd.openxmlformats-officedocument.drawingml.chartshapes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drawings/drawing3.xml" ContentType="application/vnd.openxmlformats-officedocument.drawingml.chartshapes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drawings/drawing4.xml" ContentType="application/vnd.openxmlformats-officedocument.drawingml.chartshapes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8" r:id="rId2"/>
    <p:sldId id="263" r:id="rId3"/>
    <p:sldId id="264" r:id="rId4"/>
    <p:sldId id="265" r:id="rId5"/>
    <p:sldId id="259" r:id="rId6"/>
    <p:sldId id="266" r:id="rId7"/>
    <p:sldId id="267" r:id="rId8"/>
    <p:sldId id="268" r:id="rId9"/>
    <p:sldId id="260" r:id="rId10"/>
    <p:sldId id="269" r:id="rId11"/>
    <p:sldId id="270" r:id="rId12"/>
    <p:sldId id="261" r:id="rId13"/>
    <p:sldId id="271" r:id="rId14"/>
    <p:sldId id="272" r:id="rId15"/>
    <p:sldId id="262" r:id="rId16"/>
    <p:sldId id="273" r:id="rId17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D084"/>
    <a:srgbClr val="E0F2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622" autoAdjust="0"/>
  </p:normalViewPr>
  <p:slideViewPr>
    <p:cSldViewPr>
      <p:cViewPr>
        <p:scale>
          <a:sx n="90" d="100"/>
          <a:sy n="90" d="100"/>
        </p:scale>
        <p:origin x="-2244" y="-105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0.xlsx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6.xlsx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Office_Excel17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8.xlsx"/></Relationships>
</file>

<file path=ppt/charts/_rels/chart1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Office_Excel1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0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6.xlsx"/><Relationship Id="rId1" Type="http://schemas.openxmlformats.org/officeDocument/2006/relationships/themeOverride" Target="../theme/themeOverride1.xm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3430452171981018E-4"/>
          <c:y val="8.5299016710547529E-2"/>
          <c:w val="0.99161331611302461"/>
          <c:h val="0.8294019665789056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ЦФО</c:v>
                </c:pt>
              </c:strCache>
            </c:strRef>
          </c:tx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/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0.35600000000000032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B97-448E-B084-2091A865E32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ПФО</c:v>
                </c:pt>
              </c:strCache>
            </c:strRef>
          </c:tx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/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0.22900000000000015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8B97-448E-B084-2091A865E32E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ДВФО</c:v>
                </c:pt>
              </c:strCache>
            </c:strRef>
          </c:tx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/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0.1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8B97-448E-B084-2091A865E32E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СЗФО</c:v>
                </c:pt>
              </c:strCache>
            </c:strRef>
          </c:tx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Лист1!$E$2</c:f>
              <c:numCache>
                <c:formatCode>General</c:formatCode>
                <c:ptCount val="1"/>
                <c:pt idx="0">
                  <c:v>9.0000000000000066E-2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8B97-448E-B084-2091A865E32E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СФО</c:v>
                </c:pt>
              </c:strCache>
            </c:strRef>
          </c:tx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Лист1!$F$2</c:f>
              <c:numCache>
                <c:formatCode>General</c:formatCode>
                <c:ptCount val="1"/>
                <c:pt idx="0">
                  <c:v>7.3000000000000106E-2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8B97-448E-B084-2091A865E32E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УФО</c:v>
                </c:pt>
              </c:strCache>
            </c:strRef>
          </c:tx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Лист1!$G$2</c:f>
              <c:numCache>
                <c:formatCode>General</c:formatCode>
                <c:ptCount val="1"/>
                <c:pt idx="0">
                  <c:v>6.9000000000000131E-2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8B97-448E-B084-2091A865E32E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ЮФО</c:v>
                </c:pt>
              </c:strCache>
            </c:strRef>
          </c:tx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Лист1!$H$2</c:f>
              <c:numCache>
                <c:formatCode>General</c:formatCode>
                <c:ptCount val="1"/>
                <c:pt idx="0">
                  <c:v>4.5000000000000033E-2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8B97-448E-B084-2091A865E32E}"/>
            </c:ext>
          </c:extLst>
        </c:ser>
        <c:ser>
          <c:idx val="7"/>
          <c:order val="7"/>
          <c:tx>
            <c:strRef>
              <c:f>Лист1!$I$1</c:f>
              <c:strCache>
                <c:ptCount val="1"/>
                <c:pt idx="0">
                  <c:v>СКФО</c:v>
                </c:pt>
              </c:strCache>
            </c:strRef>
          </c:tx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Лист1!$I$2</c:f>
              <c:numCache>
                <c:formatCode>General</c:formatCode>
                <c:ptCount val="1"/>
                <c:pt idx="0">
                  <c:v>3.8000000000000055E-2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8B97-448E-B084-2091A865E3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8124160"/>
        <c:axId val="38134144"/>
      </c:barChart>
      <c:catAx>
        <c:axId val="38124160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one"/>
        <c:crossAx val="38134144"/>
        <c:crosses val="autoZero"/>
        <c:auto val="1"/>
        <c:lblAlgn val="ctr"/>
        <c:lblOffset val="100"/>
        <c:noMultiLvlLbl val="0"/>
      </c:catAx>
      <c:valAx>
        <c:axId val="3813414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38124160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6.3361246898492762E-2"/>
          <c:y val="3.3584101074010532E-2"/>
          <c:w val="0.88347405843795057"/>
          <c:h val="0.17851368447790025"/>
        </c:manualLayout>
      </c:layout>
      <c:overlay val="0"/>
      <c:txPr>
        <a:bodyPr/>
        <a:lstStyle/>
        <a:p>
          <a:pPr>
            <a:defRPr sz="11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>
          <a:latin typeface="Garamond" panose="02020404030301010803" pitchFamily="18" charset="0"/>
        </a:defRPr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9100147203821747"/>
          <c:y val="0.21121132585699545"/>
          <c:w val="0.6847480870446766"/>
          <c:h val="0.78878867414300535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Малые компании</c:v>
                </c:pt>
                <c:pt idx="1">
                  <c:v>Компании среднего размера</c:v>
                </c:pt>
                <c:pt idx="2">
                  <c:v>Крупные компании</c:v>
                </c:pt>
              </c:strCache>
            </c:strRef>
          </c:cat>
          <c:val>
            <c:numRef>
              <c:f>Лист1!$B$2:$B$4</c:f>
              <c:numCache>
                <c:formatCode>###0.0%</c:formatCode>
                <c:ptCount val="3"/>
                <c:pt idx="0">
                  <c:v>0.83000000000000052</c:v>
                </c:pt>
                <c:pt idx="1">
                  <c:v>0.97500000000000053</c:v>
                </c:pt>
                <c:pt idx="2">
                  <c:v>0.98299999999999998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880-4DBD-ADF9-0221788003F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Нет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Малые компании</c:v>
                </c:pt>
                <c:pt idx="1">
                  <c:v>Компании среднего размера</c:v>
                </c:pt>
                <c:pt idx="2">
                  <c:v>Крупные компании</c:v>
                </c:pt>
              </c:strCache>
            </c:strRef>
          </c:cat>
          <c:val>
            <c:numRef>
              <c:f>Лист1!$C$2:$C$4</c:f>
              <c:numCache>
                <c:formatCode>0.0%</c:formatCode>
                <c:ptCount val="3"/>
                <c:pt idx="0">
                  <c:v>0.17</c:v>
                </c:pt>
                <c:pt idx="1">
                  <c:v>2.5000000000000001E-2</c:v>
                </c:pt>
                <c:pt idx="2">
                  <c:v>1.7000000000000001E-2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880-4DBD-ADF9-0221788003F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42801024"/>
        <c:axId val="42802560"/>
      </c:barChart>
      <c:catAx>
        <c:axId val="428010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42802560"/>
        <c:crosses val="autoZero"/>
        <c:auto val="1"/>
        <c:lblAlgn val="ctr"/>
        <c:lblOffset val="100"/>
        <c:noMultiLvlLbl val="0"/>
      </c:catAx>
      <c:valAx>
        <c:axId val="42802560"/>
        <c:scaling>
          <c:orientation val="minMax"/>
        </c:scaling>
        <c:delete val="1"/>
        <c:axPos val="b"/>
        <c:numFmt formatCode="0%" sourceLinked="0"/>
        <c:majorTickMark val="out"/>
        <c:minorTickMark val="none"/>
        <c:tickLblPos val="none"/>
        <c:crossAx val="42801024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90114430140676849"/>
          <c:y val="0.19393939393939447"/>
          <c:w val="9.718229665736218E-2"/>
          <c:h val="0.80606060606060603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000">
          <a:latin typeface="Garamond" panose="02020404030301010803" pitchFamily="18" charset="0"/>
        </a:defRPr>
      </a:pPr>
      <a:endParaRPr lang="ru-RU"/>
    </a:p>
  </c:txPr>
  <c:externalData r:id="rId1">
    <c:autoUpdate val="0"/>
  </c:externalData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726681295985542"/>
          <c:y val="0.30010021474588433"/>
          <c:w val="0.72627821522309821"/>
          <c:h val="0.61101089636522765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Компании с госучастием</c:v>
                </c:pt>
                <c:pt idx="1">
                  <c:v>Частные компании</c:v>
                </c:pt>
                <c:pt idx="3">
                  <c:v>Все компании</c:v>
                </c:pt>
              </c:strCache>
            </c:strRef>
          </c:cat>
          <c:val>
            <c:numRef>
              <c:f>Лист1!$B$2:$B$5</c:f>
              <c:numCache>
                <c:formatCode>###0.0%</c:formatCode>
                <c:ptCount val="4"/>
                <c:pt idx="0">
                  <c:v>0.92300000000000004</c:v>
                </c:pt>
                <c:pt idx="1">
                  <c:v>0.83900000000000052</c:v>
                </c:pt>
                <c:pt idx="3">
                  <c:v>0.85600000000000054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39E-41CC-95DE-F9A78FA80988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Нет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Компании с госучастием</c:v>
                </c:pt>
                <c:pt idx="1">
                  <c:v>Частные компании</c:v>
                </c:pt>
                <c:pt idx="3">
                  <c:v>Все компании</c:v>
                </c:pt>
              </c:strCache>
            </c:strRef>
          </c:cat>
          <c:val>
            <c:numRef>
              <c:f>Лист1!$C$2:$C$5</c:f>
              <c:numCache>
                <c:formatCode>0.0%</c:formatCode>
                <c:ptCount val="4"/>
                <c:pt idx="0">
                  <c:v>8.7000000000000022E-2</c:v>
                </c:pt>
                <c:pt idx="1">
                  <c:v>0.161</c:v>
                </c:pt>
                <c:pt idx="3">
                  <c:v>0.14400000000000004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039E-41CC-95DE-F9A78FA8098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100"/>
        <c:axId val="42486016"/>
        <c:axId val="42500096"/>
      </c:barChart>
      <c:catAx>
        <c:axId val="4248601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42500096"/>
        <c:crosses val="autoZero"/>
        <c:auto val="1"/>
        <c:lblAlgn val="ctr"/>
        <c:lblOffset val="100"/>
        <c:noMultiLvlLbl val="0"/>
      </c:catAx>
      <c:valAx>
        <c:axId val="42500096"/>
        <c:scaling>
          <c:orientation val="minMax"/>
        </c:scaling>
        <c:delete val="1"/>
        <c:axPos val="b"/>
        <c:numFmt formatCode="0%" sourceLinked="0"/>
        <c:majorTickMark val="out"/>
        <c:minorTickMark val="none"/>
        <c:tickLblPos val="none"/>
        <c:crossAx val="42486016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90114430140676849"/>
          <c:y val="0.19393939393939458"/>
          <c:w val="9.718229665736218E-2"/>
          <c:h val="0.80606060606060603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000">
          <a:latin typeface="Garamond" panose="02020404030301010803" pitchFamily="18" charset="0"/>
        </a:defRPr>
      </a:pPr>
      <a:endParaRPr lang="ru-RU"/>
    </a:p>
  </c:txPr>
  <c:externalData r:id="rId1">
    <c:autoUpdate val="0"/>
  </c:externalData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3365528830129985"/>
          <c:y val="0.1416005142214366"/>
          <c:w val="0.54209393400733252"/>
          <c:h val="0.7891117181780857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Pt>
            <c:idx val="3"/>
            <c:invertIfNegative val="0"/>
            <c:bubble3D val="0"/>
            <c:spPr>
              <a:solidFill>
                <a:srgbClr val="C0504D">
                  <a:alpha val="50000"/>
                </a:srgb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1BBA-4DDB-B5EA-DC5903B74CAA}"/>
              </c:ext>
            </c:extLst>
          </c:dPt>
          <c:dPt>
            <c:idx val="4"/>
            <c:invertIfNegative val="0"/>
            <c:bubble3D val="0"/>
            <c:spPr>
              <a:solidFill>
                <a:srgbClr val="C0504D">
                  <a:alpha val="50000"/>
                </a:srgb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1BBA-4DDB-B5EA-DC5903B74CAA}"/>
              </c:ext>
            </c:extLst>
          </c:dPt>
          <c:dPt>
            <c:idx val="5"/>
            <c:invertIfNegative val="0"/>
            <c:bubble3D val="0"/>
            <c:spPr>
              <a:solidFill>
                <a:srgbClr val="C0504D">
                  <a:alpha val="40000"/>
                </a:srgb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1BBA-4DDB-B5EA-DC5903B74CAA}"/>
              </c:ext>
            </c:extLst>
          </c:dPt>
          <c:dPt>
            <c:idx val="6"/>
            <c:invertIfNegative val="0"/>
            <c:bubble3D val="0"/>
            <c:spPr>
              <a:solidFill>
                <a:srgbClr val="C0504D">
                  <a:alpha val="20000"/>
                </a:srgb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1BBA-4DDB-B5EA-DC5903B74CA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Перебои в деятельности контрагентов, невыполнение обязательств с их стороны</c:v>
                </c:pt>
                <c:pt idx="1">
                  <c:v>Резкое снижение спроса</c:v>
                </c:pt>
                <c:pt idx="2">
                  <c:v>Снижение доступности сырья/комплектующих</c:v>
                </c:pt>
                <c:pt idx="3">
                  <c:v>Ненадлежащий поток наличности </c:v>
                </c:pt>
                <c:pt idx="4">
                  <c:v>Отсутствие сотрудников на рабочем месте</c:v>
                </c:pt>
                <c:pt idx="5">
                  <c:v>Другое</c:v>
                </c:pt>
                <c:pt idx="6">
                  <c:v>Отсутствие необходимой документации для оформления операций</c:v>
                </c:pt>
              </c:strCache>
            </c:strRef>
          </c:cat>
          <c:val>
            <c:numRef>
              <c:f>Лист1!$B$2:$B$8</c:f>
              <c:numCache>
                <c:formatCode>###0.0%</c:formatCode>
                <c:ptCount val="7"/>
                <c:pt idx="0">
                  <c:v>0.49262879935081877</c:v>
                </c:pt>
                <c:pt idx="1">
                  <c:v>0.42767845573785601</c:v>
                </c:pt>
                <c:pt idx="2">
                  <c:v>0.37945658726153325</c:v>
                </c:pt>
                <c:pt idx="3">
                  <c:v>0.33230786929649958</c:v>
                </c:pt>
                <c:pt idx="4">
                  <c:v>0.31967919900779007</c:v>
                </c:pt>
                <c:pt idx="5">
                  <c:v>0.21629525113277123</c:v>
                </c:pt>
                <c:pt idx="6">
                  <c:v>0.1152387796344494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1BBA-4DDB-B5EA-DC5903B74CA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42998400"/>
        <c:axId val="43011072"/>
      </c:barChart>
      <c:catAx>
        <c:axId val="42998400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43011072"/>
        <c:crosses val="autoZero"/>
        <c:auto val="1"/>
        <c:lblAlgn val="ctr"/>
        <c:lblOffset val="100"/>
        <c:noMultiLvlLbl val="0"/>
      </c:catAx>
      <c:valAx>
        <c:axId val="43011072"/>
        <c:scaling>
          <c:orientation val="minMax"/>
        </c:scaling>
        <c:delete val="1"/>
        <c:axPos val="t"/>
        <c:numFmt formatCode="0%" sourceLinked="0"/>
        <c:majorTickMark val="out"/>
        <c:minorTickMark val="none"/>
        <c:tickLblPos val="none"/>
        <c:crossAx val="4299840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>
          <a:latin typeface="Garamond" pitchFamily="18" charset="0"/>
        </a:defRPr>
      </a:pPr>
      <a:endParaRPr lang="ru-RU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ru-RU" sz="1200"/>
              <a:t>Увольнение</a:t>
            </a:r>
            <a:r>
              <a:rPr lang="ru-RU" sz="1200" baseline="0"/>
              <a:t> сотрудников из-за ситуации с </a:t>
            </a:r>
            <a:r>
              <a:rPr lang="en-US" sz="1200" baseline="0"/>
              <a:t>Covid-19</a:t>
            </a:r>
            <a:endParaRPr lang="ru-RU" sz="1200"/>
          </a:p>
        </c:rich>
      </c:tx>
      <c:layout>
        <c:manualLayout>
          <c:xMode val="edge"/>
          <c:yMode val="edge"/>
          <c:x val="9.8735364280512036E-2"/>
          <c:y val="0.14172532417033029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518082481576121"/>
          <c:y val="0.21121140309806846"/>
          <c:w val="0.68474808704467682"/>
          <c:h val="0.78878867414300569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Нет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Малые компании</c:v>
                </c:pt>
                <c:pt idx="1">
                  <c:v>Компании среднего размера</c:v>
                </c:pt>
                <c:pt idx="2">
                  <c:v>Крупные компании</c:v>
                </c:pt>
              </c:strCache>
            </c:strRef>
          </c:cat>
          <c:val>
            <c:numRef>
              <c:f>Лист1!$B$2:$B$4</c:f>
              <c:numCache>
                <c:formatCode>###0.0%</c:formatCode>
                <c:ptCount val="3"/>
                <c:pt idx="0">
                  <c:v>0.8620000000000001</c:v>
                </c:pt>
                <c:pt idx="1">
                  <c:v>0.80700000000000005</c:v>
                </c:pt>
                <c:pt idx="2">
                  <c:v>0.92900000000000005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373-4B2F-A18A-46F7DF7B59A5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Да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Малые компании</c:v>
                </c:pt>
                <c:pt idx="1">
                  <c:v>Компании среднего размера</c:v>
                </c:pt>
                <c:pt idx="2">
                  <c:v>Крупные компании</c:v>
                </c:pt>
              </c:strCache>
            </c:strRef>
          </c:cat>
          <c:val>
            <c:numRef>
              <c:f>Лист1!$C$2:$C$4</c:f>
              <c:numCache>
                <c:formatCode>0.0%</c:formatCode>
                <c:ptCount val="3"/>
                <c:pt idx="0">
                  <c:v>0.13800000000000001</c:v>
                </c:pt>
                <c:pt idx="1">
                  <c:v>0.193</c:v>
                </c:pt>
                <c:pt idx="2">
                  <c:v>7.0999999999999994E-2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6373-4B2F-A18A-46F7DF7B59A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43148800"/>
        <c:axId val="43150336"/>
      </c:barChart>
      <c:catAx>
        <c:axId val="431488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43150336"/>
        <c:crosses val="autoZero"/>
        <c:auto val="1"/>
        <c:lblAlgn val="ctr"/>
        <c:lblOffset val="100"/>
        <c:noMultiLvlLbl val="0"/>
      </c:catAx>
      <c:valAx>
        <c:axId val="43150336"/>
        <c:scaling>
          <c:orientation val="minMax"/>
        </c:scaling>
        <c:delete val="1"/>
        <c:axPos val="b"/>
        <c:numFmt formatCode="0%" sourceLinked="0"/>
        <c:majorTickMark val="out"/>
        <c:minorTickMark val="none"/>
        <c:tickLblPos val="none"/>
        <c:crossAx val="43148800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29120047618165884"/>
          <c:y val="0.9277617467106829"/>
          <c:w val="0.63853804052636132"/>
          <c:h val="7.2238253289317059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000">
          <a:latin typeface="Garamond" panose="02020404030301010803" pitchFamily="18" charset="0"/>
        </a:defRPr>
      </a:pPr>
      <a:endParaRPr lang="ru-RU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ru-RU" sz="1200" dirty="0"/>
              <a:t>Доля</a:t>
            </a:r>
            <a:r>
              <a:rPr lang="ru-RU" sz="1200" baseline="0" dirty="0"/>
              <a:t> </a:t>
            </a:r>
            <a:r>
              <a:rPr lang="ru-RU" sz="1200" dirty="0"/>
              <a:t>уволенных работников по </a:t>
            </a:r>
            <a:r>
              <a:rPr lang="ru-RU" sz="1200" dirty="0" smtClean="0"/>
              <a:t>сравнению</a:t>
            </a:r>
          </a:p>
          <a:p>
            <a:pPr>
              <a:defRPr sz="1200"/>
            </a:pPr>
            <a:r>
              <a:rPr lang="ru-RU" sz="1200" dirty="0" smtClean="0"/>
              <a:t> </a:t>
            </a:r>
            <a:r>
              <a:rPr lang="ru-RU" sz="1200" dirty="0"/>
              <a:t>с общей рабочей силой</a:t>
            </a:r>
          </a:p>
        </c:rich>
      </c:tx>
      <c:layout>
        <c:manualLayout>
          <c:xMode val="edge"/>
          <c:yMode val="edge"/>
          <c:x val="0.19256822828298498"/>
          <c:y val="0.16209072961507401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6478090874570731"/>
          <c:y val="0.18447627625882559"/>
          <c:w val="0.34816420030554857"/>
          <c:h val="0.77957947138526529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explosion val="12"/>
          </c:dPt>
          <c:dPt>
            <c:idx val="1"/>
            <c:bubble3D val="0"/>
            <c:explosion val="3"/>
          </c:dPt>
          <c:dPt>
            <c:idx val="2"/>
            <c:bubble3D val="0"/>
            <c:explosion val="5"/>
          </c:dPt>
          <c:dPt>
            <c:idx val="3"/>
            <c:bubble3D val="0"/>
            <c:explosion val="7"/>
          </c:dPt>
          <c:dPt>
            <c:idx val="4"/>
            <c:bubble3D val="0"/>
            <c:explosion val="15"/>
          </c:dPt>
          <c:dLbls>
            <c:numFmt formatCode="0.0%" sourceLinked="0"/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1 - 10%</c:v>
                </c:pt>
                <c:pt idx="1">
                  <c:v>11 - 20%</c:v>
                </c:pt>
                <c:pt idx="2">
                  <c:v>21 - 30%</c:v>
                </c:pt>
                <c:pt idx="3">
                  <c:v>31 - 40%</c:v>
                </c:pt>
                <c:pt idx="4">
                  <c:v>Более 41%</c:v>
                </c:pt>
              </c:strCache>
            </c:strRef>
          </c:cat>
          <c:val>
            <c:numRef>
              <c:f>Лист1!$B$2:$B$6</c:f>
              <c:numCache>
                <c:formatCode>###0.0%</c:formatCode>
                <c:ptCount val="5"/>
                <c:pt idx="0">
                  <c:v>0.34341092923792044</c:v>
                </c:pt>
                <c:pt idx="1">
                  <c:v>0.15842921410433972</c:v>
                </c:pt>
                <c:pt idx="2">
                  <c:v>0.22875316405858345</c:v>
                </c:pt>
                <c:pt idx="3">
                  <c:v>7.6531590056569621E-2</c:v>
                </c:pt>
                <c:pt idx="4">
                  <c:v>0.1928751025425868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839-4F9D-89B4-520C903A1B5B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t"/>
      <c:layout>
        <c:manualLayout>
          <c:xMode val="edge"/>
          <c:yMode val="edge"/>
          <c:x val="0.62413394848679815"/>
          <c:y val="0.59146291437703502"/>
          <c:w val="0.21053691023121321"/>
          <c:h val="0.27171650508035317"/>
        </c:manualLayout>
      </c:layout>
      <c:overlay val="0"/>
      <c:txPr>
        <a:bodyPr/>
        <a:lstStyle/>
        <a:p>
          <a:pPr>
            <a:defRPr b="1"/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>
          <a:latin typeface="Garamond" pitchFamily="18" charset="0"/>
        </a:defRPr>
      </a:pPr>
      <a:endParaRPr lang="ru-RU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0116206395040674"/>
          <c:y val="0.18677078228292018"/>
          <c:w val="0.45445952535416118"/>
          <c:h val="0.8093237656133445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Лист1!$A$2:$A$11</c:f>
              <c:strCache>
                <c:ptCount val="10"/>
                <c:pt idx="0">
                  <c:v>Выплата заработной платы в полном объёме</c:v>
                </c:pt>
                <c:pt idx="1">
                  <c:v>Обеспечение СИЗ</c:v>
                </c:pt>
                <c:pt idx="2">
                  <c:v>Другое</c:v>
                </c:pt>
                <c:pt idx="3">
                  <c:v>Обеспечение транспортом</c:v>
                </c:pt>
                <c:pt idx="4">
                  <c:v>Оказание материальной помощи</c:v>
                </c:pt>
                <c:pt idx="5">
                  <c:v>Оказание мер поддержки лицам из групп риска</c:v>
                </c:pt>
                <c:pt idx="6">
                  <c:v>Выплата заработной платы не в полном объёме</c:v>
                </c:pt>
                <c:pt idx="7">
                  <c:v>Оплата ДМС</c:v>
                </c:pt>
                <c:pt idx="8">
                  <c:v>Обеспечение питанием</c:v>
                </c:pt>
                <c:pt idx="9">
                  <c:v>Оказание психологической поддержки</c:v>
                </c:pt>
              </c:strCache>
            </c:strRef>
          </c:cat>
          <c:val>
            <c:numRef>
              <c:f>Лист1!$B$2:$B$11</c:f>
              <c:numCache>
                <c:formatCode>###0.0%</c:formatCode>
                <c:ptCount val="10"/>
                <c:pt idx="0">
                  <c:v>0.41200000000000003</c:v>
                </c:pt>
                <c:pt idx="1">
                  <c:v>0.3050000000000001</c:v>
                </c:pt>
                <c:pt idx="2">
                  <c:v>0.12200000000000001</c:v>
                </c:pt>
                <c:pt idx="3">
                  <c:v>0.111</c:v>
                </c:pt>
                <c:pt idx="4">
                  <c:v>9.8000000000000018E-2</c:v>
                </c:pt>
                <c:pt idx="5">
                  <c:v>6.0000000000000005E-2</c:v>
                </c:pt>
                <c:pt idx="6">
                  <c:v>4.5999999999999999E-2</c:v>
                </c:pt>
                <c:pt idx="7">
                  <c:v>3.2000000000000008E-2</c:v>
                </c:pt>
                <c:pt idx="8">
                  <c:v>2.0000000000000004E-2</c:v>
                </c:pt>
                <c:pt idx="9">
                  <c:v>1.6000000000000004E-2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050-42F7-B44F-BF45CD79B59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43912192"/>
        <c:axId val="43919232"/>
      </c:barChart>
      <c:catAx>
        <c:axId val="43912192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000" b="1"/>
            </a:pPr>
            <a:endParaRPr lang="ru-RU"/>
          </a:p>
        </c:txPr>
        <c:crossAx val="43919232"/>
        <c:crosses val="autoZero"/>
        <c:auto val="1"/>
        <c:lblAlgn val="ctr"/>
        <c:lblOffset val="100"/>
        <c:noMultiLvlLbl val="0"/>
      </c:catAx>
      <c:valAx>
        <c:axId val="43919232"/>
        <c:scaling>
          <c:orientation val="minMax"/>
        </c:scaling>
        <c:delete val="1"/>
        <c:axPos val="t"/>
        <c:numFmt formatCode="0%" sourceLinked="0"/>
        <c:majorTickMark val="out"/>
        <c:minorTickMark val="none"/>
        <c:tickLblPos val="none"/>
        <c:crossAx val="4391219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000">
          <a:latin typeface="Garamond" panose="02020404030301010803" pitchFamily="18" charset="0"/>
        </a:defRPr>
      </a:pPr>
      <a:endParaRPr lang="ru-RU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ru-RU" sz="1200" dirty="0"/>
              <a:t>Уровень финансового воздействия</a:t>
            </a:r>
            <a:r>
              <a:rPr lang="ru-RU" sz="1200" baseline="0" dirty="0"/>
              <a:t> на компании из-за сбоев деловых операций</a:t>
            </a:r>
            <a:endParaRPr lang="ru-RU" sz="1200" dirty="0"/>
          </a:p>
        </c:rich>
      </c:tx>
      <c:layout>
        <c:manualLayout>
          <c:xMode val="edge"/>
          <c:yMode val="edge"/>
          <c:x val="0.13983838105289889"/>
          <c:y val="4.0629272484463179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2.42611380679312E-2"/>
          <c:y val="0.28023207625362617"/>
          <c:w val="0.95147772386413754"/>
          <c:h val="0.5754617036506803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Pt>
            <c:idx val="3"/>
            <c:invertIfNegative val="0"/>
            <c:bubble3D val="0"/>
            <c:spPr>
              <a:solidFill>
                <a:schemeClr val="accent2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F99C-4420-BF86-D37FBAF2FB40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Высокий</c:v>
                </c:pt>
                <c:pt idx="1">
                  <c:v>Средний</c:v>
                </c:pt>
                <c:pt idx="2">
                  <c:v>Низкий</c:v>
                </c:pt>
                <c:pt idx="3">
                  <c:v>Неприменимо</c:v>
                </c:pt>
              </c:strCache>
            </c:strRef>
          </c:cat>
          <c:val>
            <c:numRef>
              <c:f>Лист1!$B$2:$B$5</c:f>
              <c:numCache>
                <c:formatCode>###0.0%</c:formatCode>
                <c:ptCount val="4"/>
                <c:pt idx="0">
                  <c:v>0.456126828446627</c:v>
                </c:pt>
                <c:pt idx="1">
                  <c:v>0.35240264840507185</c:v>
                </c:pt>
                <c:pt idx="2">
                  <c:v>8.8734969574239417E-2</c:v>
                </c:pt>
                <c:pt idx="3">
                  <c:v>0.10273555357406279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99C-4420-BF86-D37FBAF2FB4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43972480"/>
        <c:axId val="44176512"/>
      </c:barChart>
      <c:catAx>
        <c:axId val="4397248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100" b="1"/>
            </a:pPr>
            <a:endParaRPr lang="ru-RU"/>
          </a:p>
        </c:txPr>
        <c:crossAx val="44176512"/>
        <c:crosses val="autoZero"/>
        <c:auto val="1"/>
        <c:lblAlgn val="ctr"/>
        <c:lblOffset val="100"/>
        <c:noMultiLvlLbl val="0"/>
      </c:catAx>
      <c:valAx>
        <c:axId val="44176512"/>
        <c:scaling>
          <c:orientation val="minMax"/>
        </c:scaling>
        <c:delete val="1"/>
        <c:axPos val="l"/>
        <c:numFmt formatCode="###0.0%" sourceLinked="1"/>
        <c:majorTickMark val="out"/>
        <c:minorTickMark val="none"/>
        <c:tickLblPos val="none"/>
        <c:crossAx val="43972480"/>
        <c:crosses val="autoZero"/>
        <c:crossBetween val="between"/>
      </c:valAx>
    </c:plotArea>
    <c:plotVisOnly val="1"/>
    <c:dispBlanksAs val="zero"/>
    <c:showDLblsOverMax val="0"/>
  </c:chart>
  <c:txPr>
    <a:bodyPr/>
    <a:lstStyle/>
    <a:p>
      <a:pPr>
        <a:defRPr>
          <a:latin typeface="Garamond" pitchFamily="18" charset="0"/>
        </a:defRPr>
      </a:pPr>
      <a:endParaRPr lang="ru-RU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ru-RU" sz="1200"/>
              <a:t>Оценка</a:t>
            </a:r>
            <a:r>
              <a:rPr lang="ru-RU" sz="1200" baseline="0"/>
              <a:t> финансового положения компаний</a:t>
            </a:r>
          </a:p>
        </c:rich>
      </c:tx>
      <c:layout>
        <c:manualLayout>
          <c:xMode val="edge"/>
          <c:yMode val="edge"/>
          <c:x val="0.1357514394952285"/>
          <c:y val="5.3653745971370237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"/>
          <c:y val="0.14636595932979221"/>
          <c:w val="0.97331636244036557"/>
          <c:h val="0.694164606799646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C0504D"/>
            </a:solidFill>
          </c:spPr>
          <c:invertIfNegative val="0"/>
          <c:dPt>
            <c:idx val="4"/>
            <c:invertIfNegative val="0"/>
            <c:bubble3D val="0"/>
            <c:spPr>
              <a:solidFill>
                <a:srgbClr val="C0504D">
                  <a:alpha val="50000"/>
                </a:srgbClr>
              </a:solidFill>
            </c:spPr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1 - критическое финансовое положение</c:v>
                </c:pt>
                <c:pt idx="1">
                  <c:v>2</c:v>
                </c:pt>
                <c:pt idx="2">
                  <c:v>3</c:v>
                </c:pt>
                <c:pt idx="3">
                  <c:v>4 - нормальное финансовое положение</c:v>
                </c:pt>
                <c:pt idx="4">
                  <c:v>5 - нет долговых обязательств</c:v>
                </c:pt>
              </c:strCache>
            </c:strRef>
          </c:cat>
          <c:val>
            <c:numRef>
              <c:f>Лист1!$B$2:$B$6</c:f>
              <c:numCache>
                <c:formatCode>###0.0%</c:formatCode>
                <c:ptCount val="5"/>
                <c:pt idx="0">
                  <c:v>0.20887080204581768</c:v>
                </c:pt>
                <c:pt idx="1">
                  <c:v>0.13032420222802912</c:v>
                </c:pt>
                <c:pt idx="2">
                  <c:v>0.15482612776632823</c:v>
                </c:pt>
                <c:pt idx="3">
                  <c:v>0.29942044871147183</c:v>
                </c:pt>
                <c:pt idx="4">
                  <c:v>0.20655841924835472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36E-4D89-85BD-B0C3C1B0726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43975040"/>
        <c:axId val="43978112"/>
      </c:barChart>
      <c:catAx>
        <c:axId val="4397504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43978112"/>
        <c:crosses val="autoZero"/>
        <c:auto val="1"/>
        <c:lblAlgn val="ctr"/>
        <c:lblOffset val="100"/>
        <c:noMultiLvlLbl val="0"/>
      </c:catAx>
      <c:valAx>
        <c:axId val="43978112"/>
        <c:scaling>
          <c:orientation val="minMax"/>
        </c:scaling>
        <c:delete val="1"/>
        <c:axPos val="l"/>
        <c:numFmt formatCode="0%" sourceLinked="0"/>
        <c:majorTickMark val="out"/>
        <c:minorTickMark val="none"/>
        <c:tickLblPos val="none"/>
        <c:crossAx val="4397504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000">
          <a:latin typeface="Garamond" panose="02020404030301010803" pitchFamily="18" charset="0"/>
        </a:defRPr>
      </a:pPr>
      <a:endParaRPr lang="ru-RU"/>
    </a:p>
  </c:txPr>
  <c:externalData r:id="rId1">
    <c:autoUpdate val="0"/>
  </c:externalData>
  <c:userShapes r:id="rId2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099342747445829"/>
          <c:y val="0.16750493397627625"/>
          <c:w val="0.78900657252554174"/>
          <c:h val="0.53275346395654033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1 - критическое финансовое положение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Крупные компании</c:v>
                </c:pt>
                <c:pt idx="1">
                  <c:v>Средние компании</c:v>
                </c:pt>
                <c:pt idx="2">
                  <c:v>Малые компании</c:v>
                </c:pt>
              </c:strCache>
            </c:strRef>
          </c:cat>
          <c:val>
            <c:numRef>
              <c:f>Лист1!$B$2:$B$4</c:f>
              <c:numCache>
                <c:formatCode>###0.0%</c:formatCode>
                <c:ptCount val="3"/>
                <c:pt idx="0">
                  <c:v>8.1000000000000003E-2</c:v>
                </c:pt>
                <c:pt idx="1">
                  <c:v>0.14900000000000002</c:v>
                </c:pt>
                <c:pt idx="2">
                  <c:v>0.33700000000000008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601-41BD-8F27-AE153DC628A4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Крупные компании</c:v>
                </c:pt>
                <c:pt idx="1">
                  <c:v>Средние компании</c:v>
                </c:pt>
                <c:pt idx="2">
                  <c:v>Малые компании</c:v>
                </c:pt>
              </c:strCache>
            </c:strRef>
          </c:cat>
          <c:val>
            <c:numRef>
              <c:f>Лист1!$C$2:$C$4</c:f>
              <c:numCache>
                <c:formatCode>###0.0%</c:formatCode>
                <c:ptCount val="3"/>
                <c:pt idx="0">
                  <c:v>9.6000000000000002E-2</c:v>
                </c:pt>
                <c:pt idx="1">
                  <c:v>0.15200000000000002</c:v>
                </c:pt>
                <c:pt idx="2">
                  <c:v>0.15800000000000003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601-41BD-8F27-AE153DC628A4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3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Крупные компании</c:v>
                </c:pt>
                <c:pt idx="1">
                  <c:v>Средние компании</c:v>
                </c:pt>
                <c:pt idx="2">
                  <c:v>Малые компании</c:v>
                </c:pt>
              </c:strCache>
            </c:strRef>
          </c:cat>
          <c:val>
            <c:numRef>
              <c:f>Лист1!$D$2:$D$4</c:f>
              <c:numCache>
                <c:formatCode>###0.0%</c:formatCode>
                <c:ptCount val="3"/>
                <c:pt idx="0">
                  <c:v>0.16900000000000001</c:v>
                </c:pt>
                <c:pt idx="1">
                  <c:v>0.16400000000000001</c:v>
                </c:pt>
                <c:pt idx="2">
                  <c:v>0.14000000000000001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1601-41BD-8F27-AE153DC628A4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4 - нормальное финансовое положение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Крупные компании</c:v>
                </c:pt>
                <c:pt idx="1">
                  <c:v>Средние компании</c:v>
                </c:pt>
                <c:pt idx="2">
                  <c:v>Малые компании</c:v>
                </c:pt>
              </c:strCache>
            </c:strRef>
          </c:cat>
          <c:val>
            <c:numRef>
              <c:f>Лист1!$E$2:$E$4</c:f>
              <c:numCache>
                <c:formatCode>###0.0%</c:formatCode>
                <c:ptCount val="3"/>
                <c:pt idx="0">
                  <c:v>0.49500000000000005</c:v>
                </c:pt>
                <c:pt idx="1">
                  <c:v>0.252</c:v>
                </c:pt>
                <c:pt idx="2">
                  <c:v>0.128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1601-41BD-8F27-AE153DC628A4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5 - нет долговых обязательств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Крупные компании</c:v>
                </c:pt>
                <c:pt idx="1">
                  <c:v>Средние компании</c:v>
                </c:pt>
                <c:pt idx="2">
                  <c:v>Малые компании</c:v>
                </c:pt>
              </c:strCache>
            </c:strRef>
          </c:cat>
          <c:val>
            <c:numRef>
              <c:f>Лист1!$F$2:$F$4</c:f>
              <c:numCache>
                <c:formatCode>###0.0%</c:formatCode>
                <c:ptCount val="3"/>
                <c:pt idx="0">
                  <c:v>0.15900000000000003</c:v>
                </c:pt>
                <c:pt idx="1">
                  <c:v>0.28300000000000003</c:v>
                </c:pt>
                <c:pt idx="2">
                  <c:v>0.23700000000000002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1601-41BD-8F27-AE153DC628A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44052864"/>
        <c:axId val="44054400"/>
      </c:barChart>
      <c:catAx>
        <c:axId val="44052864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44054400"/>
        <c:crosses val="autoZero"/>
        <c:auto val="1"/>
        <c:lblAlgn val="ctr"/>
        <c:lblOffset val="100"/>
        <c:noMultiLvlLbl val="0"/>
      </c:catAx>
      <c:valAx>
        <c:axId val="44054400"/>
        <c:scaling>
          <c:orientation val="minMax"/>
        </c:scaling>
        <c:delete val="1"/>
        <c:axPos val="b"/>
        <c:numFmt formatCode="0%" sourceLinked="0"/>
        <c:majorTickMark val="out"/>
        <c:minorTickMark val="none"/>
        <c:tickLblPos val="none"/>
        <c:crossAx val="44052864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9.399449035812675E-2"/>
          <c:y val="0.69509043927648595"/>
          <c:w val="0.67096401379579651"/>
          <c:h val="0.30445583836904117"/>
        </c:manualLayout>
      </c:layout>
      <c:overlay val="0"/>
      <c:txPr>
        <a:bodyPr/>
        <a:lstStyle/>
        <a:p>
          <a:pPr>
            <a:defRPr sz="1100"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>
          <a:latin typeface="Garamond" pitchFamily="18" charset="0"/>
        </a:defRPr>
      </a:pPr>
      <a:endParaRPr lang="ru-RU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597051278586666"/>
          <c:y val="0.3109673637795034"/>
          <c:w val="0.2963848659415243"/>
          <c:h val="0.78043774571096958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7"/>
          <c:dPt>
            <c:idx val="0"/>
            <c:bubble3D val="0"/>
            <c:spPr>
              <a:solidFill>
                <a:schemeClr val="accent6">
                  <a:lumMod val="75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22E7-45C7-8C06-BFCE00602B13}"/>
              </c:ext>
            </c:extLst>
          </c:dPt>
          <c:dPt>
            <c:idx val="1"/>
            <c:bubble3D val="0"/>
            <c:spPr>
              <a:solidFill>
                <a:srgbClr val="F6D084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22E7-45C7-8C06-BFCE00602B13}"/>
              </c:ext>
            </c:extLst>
          </c:dPt>
          <c:dPt>
            <c:idx val="2"/>
            <c:bubble3D val="0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22E7-45C7-8C06-BFCE00602B13}"/>
              </c:ext>
            </c:extLst>
          </c:dPt>
          <c:dLbls>
            <c:dLbl>
              <c:idx val="0"/>
              <c:layout>
                <c:manualLayout>
                  <c:x val="-6.0576813198769085E-3"/>
                  <c:y val="-2.032506976440227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2E7-45C7-8C06-BFCE00602B13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Нет / Компания не застрахована</c:v>
                </c:pt>
                <c:pt idx="1">
                  <c:v>Частично</c:v>
                </c:pt>
                <c:pt idx="2">
                  <c:v>Да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77.3</c:v>
                </c:pt>
                <c:pt idx="1">
                  <c:v>17.7</c:v>
                </c:pt>
                <c:pt idx="2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22E7-45C7-8C06-BFCE00602B13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</c:plotArea>
    <c:legend>
      <c:legendPos val="t"/>
      <c:layout>
        <c:manualLayout>
          <c:xMode val="edge"/>
          <c:yMode val="edge"/>
          <c:x val="0.61165964042033372"/>
          <c:y val="0.48436404575736797"/>
          <c:w val="0.28315054170324688"/>
          <c:h val="0.32157274670630459"/>
        </c:manualLayout>
      </c:layout>
      <c:overlay val="0"/>
      <c:txPr>
        <a:bodyPr/>
        <a:lstStyle/>
        <a:p>
          <a:pPr>
            <a:defRPr sz="1100"/>
          </a:pPr>
          <a:endParaRPr lang="ru-RU"/>
        </a:p>
      </c:txPr>
    </c:legend>
    <c:plotVisOnly val="1"/>
    <c:dispBlanksAs val="zero"/>
    <c:showDLblsOverMax val="0"/>
  </c:chart>
  <c:spPr>
    <a:ln>
      <a:noFill/>
    </a:ln>
  </c:spPr>
  <c:txPr>
    <a:bodyPr/>
    <a:lstStyle/>
    <a:p>
      <a:pPr>
        <a:defRPr sz="1200">
          <a:latin typeface="Garamond" panose="02020404030301010803" pitchFamily="18" charset="0"/>
        </a:defRPr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ru-RU" sz="1200" dirty="0"/>
              <a:t>Размер компаний</a:t>
            </a:r>
          </a:p>
        </c:rich>
      </c:tx>
      <c:layout>
        <c:manualLayout>
          <c:xMode val="edge"/>
          <c:yMode val="edge"/>
          <c:x val="0.32734102341119187"/>
          <c:y val="0.24929283031052105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6612024515158728"/>
          <c:y val="0"/>
          <c:w val="0.37732990394350996"/>
          <c:h val="1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9"/>
          <c:dPt>
            <c:idx val="0"/>
            <c:bubble3D val="0"/>
            <c:spPr>
              <a:solidFill>
                <a:schemeClr val="accent3">
                  <a:lumMod val="75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3AE1-44FC-B4E2-346695316B96}"/>
              </c:ext>
            </c:extLst>
          </c:dPt>
          <c:dPt>
            <c:idx val="1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3AE1-44FC-B4E2-346695316B96}"/>
              </c:ext>
            </c:extLst>
          </c:dPt>
          <c:dPt>
            <c:idx val="2"/>
            <c:bubble3D val="0"/>
            <c:spPr>
              <a:solidFill>
                <a:schemeClr val="accent5">
                  <a:lumMod val="75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3AE1-44FC-B4E2-346695316B96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Крупные</c:v>
                </c:pt>
                <c:pt idx="1">
                  <c:v>Средние </c:v>
                </c:pt>
                <c:pt idx="2">
                  <c:v>Малые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45</c:v>
                </c:pt>
                <c:pt idx="1">
                  <c:v>8.2000000000000011</c:v>
                </c:pt>
                <c:pt idx="2">
                  <c:v>46.8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3AE1-44FC-B4E2-346695316B96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</c:plotArea>
    <c:legend>
      <c:legendPos val="t"/>
      <c:layout>
        <c:manualLayout>
          <c:xMode val="edge"/>
          <c:yMode val="edge"/>
          <c:x val="0.27425448896482768"/>
          <c:y val="0.75145166162093102"/>
          <c:w val="0.38743346294852282"/>
          <c:h val="0.11140579219760516"/>
        </c:manualLayout>
      </c:layout>
      <c:overlay val="0"/>
      <c:txPr>
        <a:bodyPr/>
        <a:lstStyle/>
        <a:p>
          <a:pPr>
            <a:defRPr sz="1100"/>
          </a:pPr>
          <a:endParaRPr lang="ru-RU"/>
        </a:p>
      </c:txPr>
    </c:legend>
    <c:plotVisOnly val="1"/>
    <c:dispBlanksAs val="zero"/>
    <c:showDLblsOverMax val="0"/>
  </c:chart>
  <c:spPr>
    <a:ln>
      <a:noFill/>
    </a:ln>
  </c:spPr>
  <c:txPr>
    <a:bodyPr/>
    <a:lstStyle/>
    <a:p>
      <a:pPr>
        <a:defRPr sz="1200">
          <a:latin typeface="Garamond" panose="02020404030301010803" pitchFamily="18" charset="0"/>
        </a:defRPr>
      </a:pPr>
      <a:endParaRPr lang="ru-RU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.20166527571150381"/>
          <c:w val="0.97331636244036557"/>
          <c:h val="0.5697405566239711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Pt>
            <c:idx val="5"/>
            <c:invertIfNegative val="0"/>
            <c:bubble3D val="0"/>
            <c:spPr>
              <a:solidFill>
                <a:srgbClr val="C0504D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27DE-4EFE-83F3-B6A8ABF7A63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менее 7 дней</c:v>
                </c:pt>
                <c:pt idx="1">
                  <c:v>от 8 до 30 дней</c:v>
                </c:pt>
                <c:pt idx="2">
                  <c:v>От 31 до 90 дней</c:v>
                </c:pt>
                <c:pt idx="3">
                  <c:v>От 91 до 180 дней</c:v>
                </c:pt>
                <c:pt idx="4">
                  <c:v>Свыше 181 дней</c:v>
                </c:pt>
                <c:pt idx="5">
                  <c:v>Планы закрыть компанию</c:v>
                </c:pt>
              </c:strCache>
            </c:strRef>
          </c:cat>
          <c:val>
            <c:numRef>
              <c:f>Лист1!$B$2:$B$7</c:f>
              <c:numCache>
                <c:formatCode>###0.0%</c:formatCode>
                <c:ptCount val="6"/>
                <c:pt idx="0">
                  <c:v>0.14947435204036108</c:v>
                </c:pt>
                <c:pt idx="1">
                  <c:v>0.18984875720077354</c:v>
                </c:pt>
                <c:pt idx="2">
                  <c:v>0.26245847412850182</c:v>
                </c:pt>
                <c:pt idx="3">
                  <c:v>0.17249727762306621</c:v>
                </c:pt>
                <c:pt idx="4">
                  <c:v>0.15107464971597509</c:v>
                </c:pt>
                <c:pt idx="5">
                  <c:v>7.4646489291324294E-2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7DE-4EFE-83F3-B6A8ABF7A63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44167552"/>
        <c:axId val="44170624"/>
      </c:barChart>
      <c:catAx>
        <c:axId val="441675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44170624"/>
        <c:crosses val="autoZero"/>
        <c:auto val="1"/>
        <c:lblAlgn val="ctr"/>
        <c:lblOffset val="100"/>
        <c:noMultiLvlLbl val="0"/>
      </c:catAx>
      <c:valAx>
        <c:axId val="44170624"/>
        <c:scaling>
          <c:orientation val="minMax"/>
        </c:scaling>
        <c:delete val="1"/>
        <c:axPos val="l"/>
        <c:numFmt formatCode="0%" sourceLinked="0"/>
        <c:majorTickMark val="out"/>
        <c:minorTickMark val="none"/>
        <c:tickLblPos val="none"/>
        <c:crossAx val="4416755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000">
          <a:latin typeface="Garamond" panose="02020404030301010803" pitchFamily="18" charset="0"/>
        </a:defRPr>
      </a:pPr>
      <a:endParaRPr lang="ru-RU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.14636595932979221"/>
          <c:w val="0.97331636244036557"/>
          <c:h val="0.694164606799646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Pt>
            <c:idx val="4"/>
            <c:invertIfNegative val="0"/>
            <c:bubble3D val="0"/>
            <c:spPr>
              <a:solidFill>
                <a:schemeClr val="accent2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C010-4FE6-A013-04996F17892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Денежные средства на банковском счету, сбережения</c:v>
                </c:pt>
                <c:pt idx="1">
                  <c:v>Внешнее финансирование (кредиты, займы, гранты, субсидии)</c:v>
                </c:pt>
                <c:pt idx="2">
                  <c:v>Другое</c:v>
                </c:pt>
                <c:pt idx="4">
                  <c:v>Нет доступа к финансированию</c:v>
                </c:pt>
              </c:strCache>
            </c:strRef>
          </c:cat>
          <c:val>
            <c:numRef>
              <c:f>Лист1!$B$2:$B$6</c:f>
              <c:numCache>
                <c:formatCode>###0.0%</c:formatCode>
                <c:ptCount val="5"/>
                <c:pt idx="0">
                  <c:v>0.3760000000000005</c:v>
                </c:pt>
                <c:pt idx="1">
                  <c:v>0.24900000000000028</c:v>
                </c:pt>
                <c:pt idx="2">
                  <c:v>0.10500000000000002</c:v>
                </c:pt>
                <c:pt idx="4">
                  <c:v>0.37000000000000038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C010-4FE6-A013-04996F17892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44289408"/>
        <c:axId val="44378752"/>
      </c:barChart>
      <c:catAx>
        <c:axId val="4428940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44378752"/>
        <c:crosses val="autoZero"/>
        <c:auto val="1"/>
        <c:lblAlgn val="ctr"/>
        <c:lblOffset val="100"/>
        <c:noMultiLvlLbl val="0"/>
      </c:catAx>
      <c:valAx>
        <c:axId val="44378752"/>
        <c:scaling>
          <c:orientation val="minMax"/>
        </c:scaling>
        <c:delete val="1"/>
        <c:axPos val="l"/>
        <c:numFmt formatCode="0%" sourceLinked="0"/>
        <c:majorTickMark val="out"/>
        <c:minorTickMark val="none"/>
        <c:tickLblPos val="none"/>
        <c:crossAx val="4428940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000">
          <a:latin typeface="Garamond" panose="02020404030301010803" pitchFamily="18" charset="0"/>
        </a:defRPr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ru-RU" sz="1200"/>
              <a:t>Численность сотрудников</a:t>
            </a:r>
          </a:p>
        </c:rich>
      </c:tx>
      <c:layout>
        <c:manualLayout>
          <c:xMode val="edge"/>
          <c:yMode val="edge"/>
          <c:x val="0.34091208282793539"/>
          <c:y val="0.2033239244603707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34892403183705756"/>
          <c:y val="6.1161919299891572E-2"/>
          <c:w val="0.33923502145684231"/>
          <c:h val="0.93883808070010843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bg1"/>
              </a:solidFill>
            </a:ln>
          </c:spPr>
          <c:dPt>
            <c:idx val="0"/>
            <c:bubble3D val="0"/>
            <c:explosion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D2E4-4266-9495-81B976C74837}"/>
              </c:ext>
            </c:extLst>
          </c:dPt>
          <c:dPt>
            <c:idx val="1"/>
            <c:bubble3D val="0"/>
            <c:explosion val="3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2E4-4266-9495-81B976C74837}"/>
              </c:ext>
            </c:extLst>
          </c:dPt>
          <c:dPt>
            <c:idx val="2"/>
            <c:bubble3D val="0"/>
            <c:spPr>
              <a:solidFill>
                <a:srgbClr val="7030A0"/>
              </a:solidFill>
              <a:ln>
                <a:solidFill>
                  <a:schemeClr val="bg1"/>
                </a:solidFill>
              </a:ln>
            </c:spPr>
          </c:dPt>
          <c:dPt>
            <c:idx val="3"/>
            <c:bubble3D val="0"/>
            <c:spPr>
              <a:solidFill>
                <a:srgbClr val="FFFF00"/>
              </a:solidFill>
              <a:ln>
                <a:solidFill>
                  <a:schemeClr val="bg1"/>
                </a:solidFill>
              </a:ln>
            </c:spPr>
          </c:dPt>
          <c:dPt>
            <c:idx val="4"/>
            <c:bubble3D val="0"/>
            <c:explosion val="13"/>
            <c:spPr>
              <a:solidFill>
                <a:schemeClr val="accent6"/>
              </a:solidFill>
              <a:ln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D2E4-4266-9495-81B976C74837}"/>
              </c:ext>
            </c:extLst>
          </c:dPt>
          <c:dPt>
            <c:idx val="5"/>
            <c:bubble3D val="0"/>
            <c:spPr>
              <a:solidFill>
                <a:srgbClr val="00B0F0"/>
              </a:solidFill>
              <a:ln>
                <a:solidFill>
                  <a:schemeClr val="bg1"/>
                </a:solidFill>
              </a:ln>
            </c:spPr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1 - 15</c:v>
                </c:pt>
                <c:pt idx="1">
                  <c:v>16 - 100</c:v>
                </c:pt>
                <c:pt idx="2">
                  <c:v>101 - 250</c:v>
                </c:pt>
                <c:pt idx="3">
                  <c:v>251 - 499</c:v>
                </c:pt>
                <c:pt idx="4">
                  <c:v>500 - 5000</c:v>
                </c:pt>
                <c:pt idx="5">
                  <c:v>Более чем 5000</c:v>
                </c:pt>
              </c:strCache>
            </c:strRef>
          </c:cat>
          <c:val>
            <c:numRef>
              <c:f>Лист1!$B$2:$B$7</c:f>
              <c:numCache>
                <c:formatCode>###0.0%</c:formatCode>
                <c:ptCount val="6"/>
                <c:pt idx="0">
                  <c:v>0.25432401513295322</c:v>
                </c:pt>
                <c:pt idx="1">
                  <c:v>0.21342856518210795</c:v>
                </c:pt>
                <c:pt idx="2">
                  <c:v>8.2077444496854543E-2</c:v>
                </c:pt>
                <c:pt idx="3">
                  <c:v>8.5372163295853065E-2</c:v>
                </c:pt>
                <c:pt idx="4">
                  <c:v>0.28227360275009161</c:v>
                </c:pt>
                <c:pt idx="5">
                  <c:v>8.2524209142142452E-2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D2E4-4266-9495-81B976C74837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</c:plotArea>
    <c:legend>
      <c:legendPos val="t"/>
      <c:layout>
        <c:manualLayout>
          <c:xMode val="edge"/>
          <c:yMode val="edge"/>
          <c:x val="0.76560062580565624"/>
          <c:y val="0.30613688874494172"/>
          <c:w val="0.20546943652334598"/>
          <c:h val="0.42249848886846841"/>
        </c:manualLayout>
      </c:layout>
      <c:overlay val="0"/>
    </c:legend>
    <c:plotVisOnly val="1"/>
    <c:dispBlanksAs val="zero"/>
    <c:showDLblsOverMax val="0"/>
  </c:chart>
  <c:txPr>
    <a:bodyPr/>
    <a:lstStyle/>
    <a:p>
      <a:pPr>
        <a:defRPr>
          <a:latin typeface="Garamond" pitchFamily="18" charset="0"/>
        </a:defRPr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ru-RU" sz="1200"/>
              <a:t>Возраст компаний</a:t>
            </a:r>
          </a:p>
        </c:rich>
      </c:tx>
      <c:layout>
        <c:manualLayout>
          <c:xMode val="edge"/>
          <c:yMode val="edge"/>
          <c:x val="0.34513478112988494"/>
          <c:y val="3.3498576555989493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2.42611380679312E-2"/>
          <c:y val="0.17756617115280499"/>
          <c:w val="0.95147772386413754"/>
          <c:h val="0.6797943822217307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до 5 лет</c:v>
                </c:pt>
                <c:pt idx="1">
                  <c:v>5-12 лет</c:v>
                </c:pt>
                <c:pt idx="2">
                  <c:v>12-20 лет</c:v>
                </c:pt>
                <c:pt idx="3">
                  <c:v>20-30 лет</c:v>
                </c:pt>
                <c:pt idx="4">
                  <c:v>30-100 лет</c:v>
                </c:pt>
                <c:pt idx="5">
                  <c:v>более 100 лет</c:v>
                </c:pt>
              </c:strCache>
            </c:strRef>
          </c:cat>
          <c:val>
            <c:numRef>
              <c:f>Лист1!$B$2:$B$7</c:f>
              <c:numCache>
                <c:formatCode>###0.0%</c:formatCode>
                <c:ptCount val="6"/>
                <c:pt idx="0">
                  <c:v>8.5000000000000006E-2</c:v>
                </c:pt>
                <c:pt idx="1">
                  <c:v>0.17</c:v>
                </c:pt>
                <c:pt idx="2">
                  <c:v>0.15400000000000025</c:v>
                </c:pt>
                <c:pt idx="3">
                  <c:v>0.27100000000000002</c:v>
                </c:pt>
                <c:pt idx="4">
                  <c:v>0.27300000000000002</c:v>
                </c:pt>
                <c:pt idx="5">
                  <c:v>4.7000000000000014E-2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3EE-42F6-BE35-08AAA2B791A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38531456"/>
        <c:axId val="38534144"/>
      </c:barChart>
      <c:catAx>
        <c:axId val="3853145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38534144"/>
        <c:crosses val="autoZero"/>
        <c:auto val="1"/>
        <c:lblAlgn val="ctr"/>
        <c:lblOffset val="100"/>
        <c:noMultiLvlLbl val="0"/>
      </c:catAx>
      <c:valAx>
        <c:axId val="38534144"/>
        <c:scaling>
          <c:orientation val="minMax"/>
        </c:scaling>
        <c:delete val="1"/>
        <c:axPos val="l"/>
        <c:numFmt formatCode="###0.0%" sourceLinked="1"/>
        <c:majorTickMark val="out"/>
        <c:minorTickMark val="none"/>
        <c:tickLblPos val="none"/>
        <c:crossAx val="38531456"/>
        <c:crosses val="autoZero"/>
        <c:crossBetween val="between"/>
      </c:valAx>
    </c:plotArea>
    <c:plotVisOnly val="1"/>
    <c:dispBlanksAs val="zero"/>
    <c:showDLblsOverMax val="0"/>
  </c:chart>
  <c:txPr>
    <a:bodyPr/>
    <a:lstStyle/>
    <a:p>
      <a:pPr>
        <a:defRPr>
          <a:latin typeface="Garamond" pitchFamily="18" charset="0"/>
        </a:defRPr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4515769976913422"/>
          <c:y val="0.18677078228292007"/>
          <c:w val="0.51046375055960802"/>
          <c:h val="0.8093237656133445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Обрабатывающие производства</c:v>
                </c:pt>
                <c:pt idx="1">
                  <c:v>Строительство</c:v>
                </c:pt>
                <c:pt idx="2">
                  <c:v>Торговля оптовая и розничная</c:v>
                </c:pt>
                <c:pt idx="3">
                  <c:v>Энергетика</c:v>
                </c:pt>
                <c:pt idx="4">
                  <c:v>Транспорт и связь</c:v>
                </c:pt>
                <c:pt idx="5">
                  <c:v>Деятельность профессиональная, научная и техническая</c:v>
                </c:pt>
                <c:pt idx="6">
                  <c:v>Другое*</c:v>
                </c:pt>
              </c:strCache>
            </c:strRef>
          </c:cat>
          <c:val>
            <c:numRef>
              <c:f>Лист1!$B$2:$B$8</c:f>
              <c:numCache>
                <c:formatCode>###0.0%</c:formatCode>
                <c:ptCount val="7"/>
                <c:pt idx="0">
                  <c:v>0.37355813934147397</c:v>
                </c:pt>
                <c:pt idx="1">
                  <c:v>0.18119154398582399</c:v>
                </c:pt>
                <c:pt idx="2">
                  <c:v>9.6045812619950668E-2</c:v>
                </c:pt>
                <c:pt idx="3">
                  <c:v>8.0292052082240245E-2</c:v>
                </c:pt>
                <c:pt idx="4">
                  <c:v>5.8935875271860894E-2</c:v>
                </c:pt>
                <c:pt idx="5">
                  <c:v>4.1000000000000002E-2</c:v>
                </c:pt>
                <c:pt idx="6">
                  <c:v>0.16900000000000001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050-42F7-B44F-BF45CD79B59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42680704"/>
        <c:axId val="42683392"/>
      </c:barChart>
      <c:catAx>
        <c:axId val="42680704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000" b="1"/>
            </a:pPr>
            <a:endParaRPr lang="ru-RU"/>
          </a:p>
        </c:txPr>
        <c:crossAx val="42683392"/>
        <c:crosses val="autoZero"/>
        <c:auto val="1"/>
        <c:lblAlgn val="ctr"/>
        <c:lblOffset val="100"/>
        <c:noMultiLvlLbl val="0"/>
      </c:catAx>
      <c:valAx>
        <c:axId val="42683392"/>
        <c:scaling>
          <c:orientation val="minMax"/>
        </c:scaling>
        <c:delete val="1"/>
        <c:axPos val="b"/>
        <c:numFmt formatCode="0%" sourceLinked="0"/>
        <c:majorTickMark val="out"/>
        <c:minorTickMark val="none"/>
        <c:tickLblPos val="none"/>
        <c:crossAx val="4268070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000">
          <a:latin typeface="Garamond" panose="02020404030301010803" pitchFamily="18" charset="0"/>
        </a:defRPr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/>
            </a:pPr>
            <a:r>
              <a:rPr lang="ru-RU" sz="1200" dirty="0"/>
              <a:t>Работают ли компании в текущих условиях</a:t>
            </a:r>
          </a:p>
        </c:rich>
      </c:tx>
      <c:layout>
        <c:manualLayout>
          <c:xMode val="edge"/>
          <c:yMode val="edge"/>
          <c:x val="9.4027361157402248E-2"/>
          <c:y val="7.0966137507355156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2.42611380679312E-2"/>
          <c:y val="0.20002943557288988"/>
          <c:w val="0.95147772386413754"/>
          <c:h val="0.6146334044693012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Pt>
            <c:idx val="3"/>
            <c:invertIfNegative val="0"/>
            <c:bubble3D val="0"/>
            <c:spPr>
              <a:solidFill>
                <a:schemeClr val="accent2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4E05-42A1-8BC9-E69AAACF2510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Да, все на рабочих местах</c:v>
                </c:pt>
                <c:pt idx="1">
                  <c:v>Да, частично</c:v>
                </c:pt>
                <c:pt idx="2">
                  <c:v>Да, но все удалённо (дистанционно)</c:v>
                </c:pt>
                <c:pt idx="3">
                  <c:v>Не работает</c:v>
                </c:pt>
              </c:strCache>
            </c:strRef>
          </c:cat>
          <c:val>
            <c:numRef>
              <c:f>Лист1!$B$2:$B$5</c:f>
              <c:numCache>
                <c:formatCode>###0.0%</c:formatCode>
                <c:ptCount val="4"/>
                <c:pt idx="0">
                  <c:v>0.29300000000000032</c:v>
                </c:pt>
                <c:pt idx="1">
                  <c:v>0.442</c:v>
                </c:pt>
                <c:pt idx="2">
                  <c:v>0.14000000000000001</c:v>
                </c:pt>
                <c:pt idx="3">
                  <c:v>0.125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4E05-42A1-8BC9-E69AAACF251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42720256"/>
        <c:axId val="42735872"/>
      </c:barChart>
      <c:catAx>
        <c:axId val="4272025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42735872"/>
        <c:crosses val="autoZero"/>
        <c:auto val="1"/>
        <c:lblAlgn val="ctr"/>
        <c:lblOffset val="100"/>
        <c:noMultiLvlLbl val="0"/>
      </c:catAx>
      <c:valAx>
        <c:axId val="42735872"/>
        <c:scaling>
          <c:orientation val="minMax"/>
        </c:scaling>
        <c:delete val="1"/>
        <c:axPos val="l"/>
        <c:numFmt formatCode="###0.0%" sourceLinked="1"/>
        <c:majorTickMark val="out"/>
        <c:minorTickMark val="none"/>
        <c:tickLblPos val="none"/>
        <c:crossAx val="42720256"/>
        <c:crosses val="autoZero"/>
        <c:crossBetween val="between"/>
      </c:valAx>
    </c:plotArea>
    <c:plotVisOnly val="1"/>
    <c:dispBlanksAs val="zero"/>
    <c:showDLblsOverMax val="0"/>
  </c:chart>
  <c:txPr>
    <a:bodyPr/>
    <a:lstStyle/>
    <a:p>
      <a:pPr>
        <a:defRPr>
          <a:latin typeface="Garamond" pitchFamily="18" charset="0"/>
        </a:defRPr>
      </a:pPr>
      <a:endParaRPr lang="ru-RU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ru-RU" sz="1200"/>
              <a:t>Работают ли компании в текущих условиях (сравнение групп)</a:t>
            </a:r>
          </a:p>
        </c:rich>
      </c:tx>
      <c:layout>
        <c:manualLayout>
          <c:xMode val="edge"/>
          <c:yMode val="edge"/>
          <c:x val="0.17683877418638072"/>
          <c:y val="0"/>
        </c:manualLayout>
      </c:layout>
      <c:overlay val="0"/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Да, все на рабочих местах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Малые компании</c:v>
                </c:pt>
                <c:pt idx="1">
                  <c:v>Средние компании</c:v>
                </c:pt>
                <c:pt idx="2">
                  <c:v>Крупные компании</c:v>
                </c:pt>
              </c:strCache>
            </c:strRef>
          </c:cat>
          <c:val>
            <c:numRef>
              <c:f>Лист1!$B$2:$B$4</c:f>
              <c:numCache>
                <c:formatCode>###0.0%</c:formatCode>
                <c:ptCount val="3"/>
                <c:pt idx="0">
                  <c:v>0.19500000000000001</c:v>
                </c:pt>
                <c:pt idx="1">
                  <c:v>0.29100000000000015</c:v>
                </c:pt>
                <c:pt idx="2">
                  <c:v>0.39600000000000024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4106-4307-98A9-83BA3FC6766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Да, частично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Малые компании</c:v>
                </c:pt>
                <c:pt idx="1">
                  <c:v>Средние компании</c:v>
                </c:pt>
                <c:pt idx="2">
                  <c:v>Крупные компании</c:v>
                </c:pt>
              </c:strCache>
            </c:strRef>
          </c:cat>
          <c:val>
            <c:numRef>
              <c:f>Лист1!$C$2:$C$4</c:f>
              <c:numCache>
                <c:formatCode>###0.0%</c:formatCode>
                <c:ptCount val="3"/>
                <c:pt idx="0">
                  <c:v>0.18900000000000008</c:v>
                </c:pt>
                <c:pt idx="1">
                  <c:v>0.15600000000000008</c:v>
                </c:pt>
                <c:pt idx="2">
                  <c:v>8.6000000000000021E-2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4106-4307-98A9-83BA3FC6766F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Да, но все удалённо (дистанционно)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Малые компании</c:v>
                </c:pt>
                <c:pt idx="1">
                  <c:v>Средние компании</c:v>
                </c:pt>
                <c:pt idx="2">
                  <c:v>Крупные компании</c:v>
                </c:pt>
              </c:strCache>
            </c:strRef>
          </c:cat>
          <c:val>
            <c:numRef>
              <c:f>Лист1!$D$2:$D$4</c:f>
              <c:numCache>
                <c:formatCode>###0.0%</c:formatCode>
                <c:ptCount val="3"/>
                <c:pt idx="0">
                  <c:v>0.35300000000000015</c:v>
                </c:pt>
                <c:pt idx="1">
                  <c:v>0.55300000000000005</c:v>
                </c:pt>
                <c:pt idx="2">
                  <c:v>0.51300000000000001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4106-4307-98A9-83BA3FC6766F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Не работает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Малые компании</c:v>
                </c:pt>
                <c:pt idx="1">
                  <c:v>Средние компании</c:v>
                </c:pt>
                <c:pt idx="2">
                  <c:v>Крупные компании</c:v>
                </c:pt>
              </c:strCache>
            </c:strRef>
          </c:cat>
          <c:val>
            <c:numRef>
              <c:f>Лист1!$E$2:$E$4</c:f>
              <c:numCache>
                <c:formatCode>###0.0%</c:formatCode>
                <c:ptCount val="3"/>
                <c:pt idx="0">
                  <c:v>0.26300000000000001</c:v>
                </c:pt>
                <c:pt idx="1">
                  <c:v>0</c:v>
                </c:pt>
                <c:pt idx="2">
                  <c:v>5.0000000000000027E-3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4106-4307-98A9-83BA3FC6766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42343808"/>
        <c:axId val="42353792"/>
      </c:barChart>
      <c:catAx>
        <c:axId val="42343808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42353792"/>
        <c:crosses val="autoZero"/>
        <c:auto val="1"/>
        <c:lblAlgn val="ctr"/>
        <c:lblOffset val="100"/>
        <c:noMultiLvlLbl val="0"/>
      </c:catAx>
      <c:valAx>
        <c:axId val="42353792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one"/>
        <c:spPr>
          <a:ln w="9525">
            <a:noFill/>
          </a:ln>
        </c:spPr>
        <c:crossAx val="42343808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b="1"/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>
          <a:latin typeface="Garamond" pitchFamily="18" charset="0"/>
        </a:defRPr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ru-RU" sz="20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+mn-lt"/>
              </a:rPr>
              <a:t>Существует ли в компании план бесперебойного функционирования</a:t>
            </a:r>
          </a:p>
        </c:rich>
      </c:tx>
      <c:layout>
        <c:manualLayout>
          <c:xMode val="edge"/>
          <c:yMode val="edge"/>
          <c:x val="0.19515718398890258"/>
          <c:y val="3.4643968130525178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9100147203821747"/>
          <c:y val="0.30010021474588455"/>
          <c:w val="0.68474808704467616"/>
          <c:h val="0.69989978525411711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Малые компании</c:v>
                </c:pt>
                <c:pt idx="1">
                  <c:v>Компании среднего размера</c:v>
                </c:pt>
                <c:pt idx="2">
                  <c:v>Крупные компании</c:v>
                </c:pt>
              </c:strCache>
            </c:strRef>
          </c:cat>
          <c:val>
            <c:numRef>
              <c:f>Лист1!$B$2:$B$4</c:f>
              <c:numCache>
                <c:formatCode>###0.0%</c:formatCode>
                <c:ptCount val="3"/>
                <c:pt idx="0">
                  <c:v>0.29400000000000032</c:v>
                </c:pt>
                <c:pt idx="1">
                  <c:v>0.57500000000000062</c:v>
                </c:pt>
                <c:pt idx="2">
                  <c:v>0.81799999999999995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6B1-4E95-9B1B-841F15A70C7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Нет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Малые компании</c:v>
                </c:pt>
                <c:pt idx="1">
                  <c:v>Компании среднего размера</c:v>
                </c:pt>
                <c:pt idx="2">
                  <c:v>Крупные компании</c:v>
                </c:pt>
              </c:strCache>
            </c:strRef>
          </c:cat>
          <c:val>
            <c:numRef>
              <c:f>Лист1!$C$2:$C$4</c:f>
              <c:numCache>
                <c:formatCode>0.0%</c:formatCode>
                <c:ptCount val="3"/>
                <c:pt idx="0">
                  <c:v>0.70600000000000063</c:v>
                </c:pt>
                <c:pt idx="1">
                  <c:v>0.42500000000000032</c:v>
                </c:pt>
                <c:pt idx="2">
                  <c:v>0.18200000000000024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6B1-4E95-9B1B-841F15A70C7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42406272"/>
        <c:axId val="42407808"/>
      </c:barChart>
      <c:catAx>
        <c:axId val="4240627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42407808"/>
        <c:crosses val="autoZero"/>
        <c:auto val="1"/>
        <c:lblAlgn val="ctr"/>
        <c:lblOffset val="100"/>
        <c:noMultiLvlLbl val="0"/>
      </c:catAx>
      <c:valAx>
        <c:axId val="42407808"/>
        <c:scaling>
          <c:orientation val="minMax"/>
        </c:scaling>
        <c:delete val="1"/>
        <c:axPos val="b"/>
        <c:numFmt formatCode="0%" sourceLinked="0"/>
        <c:majorTickMark val="out"/>
        <c:minorTickMark val="none"/>
        <c:tickLblPos val="none"/>
        <c:crossAx val="42406272"/>
        <c:crosses val="autoZero"/>
        <c:crossBetween val="between"/>
      </c:valAx>
    </c:plotArea>
    <c:legend>
      <c:legendPos val="t"/>
      <c:legendEntry>
        <c:idx val="0"/>
        <c:txPr>
          <a:bodyPr/>
          <a:lstStyle/>
          <a:p>
            <a:pPr>
              <a:defRPr b="1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b="1"/>
            </a:pPr>
            <a:endParaRPr lang="ru-RU"/>
          </a:p>
        </c:txPr>
      </c:legendEntry>
      <c:layout>
        <c:manualLayout>
          <c:xMode val="edge"/>
          <c:yMode val="edge"/>
          <c:x val="0.90114430140676849"/>
          <c:y val="0.19393939393939438"/>
          <c:w val="9.718229665736218E-2"/>
          <c:h val="0.80606060606060603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000">
          <a:latin typeface="Garamond" panose="02020404030301010803" pitchFamily="18" charset="0"/>
        </a:defRPr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ru-RU" sz="20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+mn-lt"/>
              </a:rPr>
              <a:t>Существует ли в компании план бесперебойного </a:t>
            </a:r>
            <a:r>
              <a:rPr lang="ru-RU" sz="2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+mn-lt"/>
              </a:rPr>
              <a:t>функционирования (по отраслям)</a:t>
            </a:r>
            <a:endParaRPr lang="ru-RU" sz="2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+mn-lt"/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49681879229979209"/>
          <c:y val="0.18630296212973382"/>
          <c:w val="0.50318116777458888"/>
          <c:h val="0.81250893534358226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энергетика</c:v>
                </c:pt>
                <c:pt idx="1">
                  <c:v>транспортировка и хранение</c:v>
                </c:pt>
                <c:pt idx="2">
                  <c:v>образование</c:v>
                </c:pt>
                <c:pt idx="3">
                  <c:v>деятельность профессиональная, научная, техническая</c:v>
                </c:pt>
                <c:pt idx="4">
                  <c:v>промышленность (обрабатывающие производства)</c:v>
                </c:pt>
                <c:pt idx="5">
                  <c:v>сельское хозяйство / рыболовство / лесозаготовка</c:v>
                </c:pt>
                <c:pt idx="6">
                  <c:v>строительство</c:v>
                </c:pt>
                <c:pt idx="7">
                  <c:v>сфера персональных услуг и другое</c:v>
                </c:pt>
                <c:pt idx="8">
                  <c:v>оптовая и розничная торговля</c:v>
                </c:pt>
              </c:strCache>
            </c:strRef>
          </c:cat>
          <c:val>
            <c:numRef>
              <c:f>Лист1!$B$2:$B$10</c:f>
              <c:numCache>
                <c:formatCode>###0.0%</c:formatCode>
                <c:ptCount val="9"/>
                <c:pt idx="0">
                  <c:v>0.85376805128983668</c:v>
                </c:pt>
                <c:pt idx="1">
                  <c:v>0.82063450859103471</c:v>
                </c:pt>
                <c:pt idx="2">
                  <c:v>0.68016183936524655</c:v>
                </c:pt>
                <c:pt idx="3">
                  <c:v>0.67434113058423395</c:v>
                </c:pt>
                <c:pt idx="4">
                  <c:v>0.67101922486411303</c:v>
                </c:pt>
                <c:pt idx="5">
                  <c:v>0.5434650808704159</c:v>
                </c:pt>
                <c:pt idx="6">
                  <c:v>0.35146832382716242</c:v>
                </c:pt>
                <c:pt idx="7">
                  <c:v>0.21158629478506744</c:v>
                </c:pt>
                <c:pt idx="8">
                  <c:v>0.20029587584528524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43E-4D21-AF71-DDBBDB90F8C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Нет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энергетика</c:v>
                </c:pt>
                <c:pt idx="1">
                  <c:v>транспортировка и хранение</c:v>
                </c:pt>
                <c:pt idx="2">
                  <c:v>образование</c:v>
                </c:pt>
                <c:pt idx="3">
                  <c:v>деятельность профессиональная, научная, техническая</c:v>
                </c:pt>
                <c:pt idx="4">
                  <c:v>промышленность (обрабатывающие производства)</c:v>
                </c:pt>
                <c:pt idx="5">
                  <c:v>сельское хозяйство / рыболовство / лесозаготовка</c:v>
                </c:pt>
                <c:pt idx="6">
                  <c:v>строительство</c:v>
                </c:pt>
                <c:pt idx="7">
                  <c:v>сфера персональных услуг и другое</c:v>
                </c:pt>
                <c:pt idx="8">
                  <c:v>оптовая и розничная торговля</c:v>
                </c:pt>
              </c:strCache>
            </c:strRef>
          </c:cat>
          <c:val>
            <c:numRef>
              <c:f>Лист1!$C$2:$C$10</c:f>
              <c:numCache>
                <c:formatCode>###0.0%</c:formatCode>
                <c:ptCount val="9"/>
                <c:pt idx="0">
                  <c:v>0.14623194871016379</c:v>
                </c:pt>
                <c:pt idx="1">
                  <c:v>0.17936549140896552</c:v>
                </c:pt>
                <c:pt idx="2">
                  <c:v>0.31983816063475401</c:v>
                </c:pt>
                <c:pt idx="3">
                  <c:v>0.32565886941576738</c:v>
                </c:pt>
                <c:pt idx="4">
                  <c:v>0.32898077513588964</c:v>
                </c:pt>
                <c:pt idx="5">
                  <c:v>0.45653491912958377</c:v>
                </c:pt>
                <c:pt idx="6">
                  <c:v>0.64853167617283858</c:v>
                </c:pt>
                <c:pt idx="7">
                  <c:v>0.78841370521493193</c:v>
                </c:pt>
                <c:pt idx="8">
                  <c:v>0.79970412415471481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443E-4D21-AF71-DDBBDB90F8C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42550784"/>
        <c:axId val="42552320"/>
      </c:barChart>
      <c:catAx>
        <c:axId val="4255078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42552320"/>
        <c:crosses val="autoZero"/>
        <c:auto val="1"/>
        <c:lblAlgn val="ctr"/>
        <c:lblOffset val="100"/>
        <c:noMultiLvlLbl val="0"/>
      </c:catAx>
      <c:valAx>
        <c:axId val="42552320"/>
        <c:scaling>
          <c:orientation val="minMax"/>
        </c:scaling>
        <c:delete val="1"/>
        <c:axPos val="t"/>
        <c:numFmt formatCode="0%" sourceLinked="0"/>
        <c:majorTickMark val="out"/>
        <c:minorTickMark val="none"/>
        <c:tickLblPos val="none"/>
        <c:crossAx val="42550784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67541990361572712"/>
          <c:y val="0.12168469325949642"/>
          <c:w val="0.23555912534344578"/>
          <c:h val="6.7008412804704404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000">
          <a:latin typeface="Garamond" panose="02020404030301010803" pitchFamily="18" charset="0"/>
        </a:defRPr>
      </a:pPr>
      <a:endParaRPr lang="ru-RU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0.02727</cdr:x>
      <cdr:y>0.03704</cdr:y>
    </cdr:from>
    <cdr:to>
      <cdr:x>0.96364</cdr:x>
      <cdr:y>0.2963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16024" y="72008"/>
          <a:ext cx="7416824" cy="5040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0.17273</cdr:x>
      <cdr:y>0</cdr:y>
    </cdr:from>
    <cdr:to>
      <cdr:x>0.91818</cdr:x>
      <cdr:y>0.18519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368152" y="0"/>
          <a:ext cx="5904656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5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rPr>
            <a:t>Обеспечивает ли компания доступ к антисептикам и СИЗ</a:t>
          </a:r>
          <a:endParaRPr lang="ru-RU" sz="1500" b="1" dirty="0">
            <a:ln w="10541" cmpd="sng">
              <a:solidFill>
                <a:schemeClr val="accent1">
                  <a:shade val="88000"/>
                  <a:satMod val="110000"/>
                </a:schemeClr>
              </a:solidFill>
              <a:prstDash val="solid"/>
            </a:ln>
            <a:gradFill>
              <a:gsLst>
                <a:gs pos="0">
                  <a:schemeClr val="accent1">
                    <a:tint val="40000"/>
                    <a:satMod val="250000"/>
                  </a:schemeClr>
                </a:gs>
                <a:gs pos="9000">
                  <a:schemeClr val="accent1">
                    <a:tint val="52000"/>
                    <a:satMod val="300000"/>
                  </a:schemeClr>
                </a:gs>
                <a:gs pos="50000">
                  <a:schemeClr val="accent1">
                    <a:shade val="20000"/>
                    <a:satMod val="300000"/>
                  </a:schemeClr>
                </a:gs>
                <a:gs pos="79000">
                  <a:schemeClr val="accent1">
                    <a:tint val="52000"/>
                    <a:satMod val="300000"/>
                  </a:schemeClr>
                </a:gs>
                <a:gs pos="100000">
                  <a:schemeClr val="accent1">
                    <a:tint val="40000"/>
                    <a:satMod val="250000"/>
                  </a:schemeClr>
                </a:gs>
              </a:gsLst>
              <a:lin ang="5400000"/>
            </a:gradFill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0.02564</cdr:y>
    </cdr:from>
    <cdr:to>
      <cdr:x>0.89796</cdr:x>
      <cdr:y>0.20513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-1187624" y="72008"/>
          <a:ext cx="6336704" cy="5040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2000" b="1" dirty="0">
            <a:ln w="10541" cmpd="sng">
              <a:solidFill>
                <a:schemeClr val="accent1">
                  <a:shade val="88000"/>
                  <a:satMod val="110000"/>
                </a:schemeClr>
              </a:solidFill>
              <a:prstDash val="solid"/>
            </a:ln>
            <a:gradFill>
              <a:gsLst>
                <a:gs pos="0">
                  <a:schemeClr val="accent1">
                    <a:tint val="40000"/>
                    <a:satMod val="250000"/>
                  </a:schemeClr>
                </a:gs>
                <a:gs pos="9000">
                  <a:schemeClr val="accent1">
                    <a:tint val="52000"/>
                    <a:satMod val="300000"/>
                  </a:schemeClr>
                </a:gs>
                <a:gs pos="50000">
                  <a:schemeClr val="accent1">
                    <a:shade val="20000"/>
                    <a:satMod val="300000"/>
                  </a:schemeClr>
                </a:gs>
                <a:gs pos="79000">
                  <a:schemeClr val="accent1">
                    <a:tint val="52000"/>
                    <a:satMod val="300000"/>
                  </a:schemeClr>
                </a:gs>
                <a:gs pos="100000">
                  <a:schemeClr val="accent1">
                    <a:tint val="40000"/>
                    <a:satMod val="250000"/>
                  </a:schemeClr>
                </a:gs>
              </a:gsLst>
              <a:lin ang="5400000"/>
            </a:gradFill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0.03448</cdr:x>
      <cdr:y>0.77208</cdr:y>
    </cdr:from>
    <cdr:to>
      <cdr:x>0.25342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44016" y="388843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0.04505</cdr:x>
      <cdr:y>0.05172</cdr:y>
    </cdr:from>
    <cdr:to>
      <cdr:x>0.96396</cdr:x>
      <cdr:y>0.17241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60040" y="216024"/>
          <a:ext cx="7344816" cy="5040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0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rPr>
            <a:t>Покрывает ли страховка риски компаний из-за </a:t>
          </a:r>
          <a:r>
            <a:rPr lang="en-US" sz="20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rPr>
            <a:t>Covid-19</a:t>
          </a:r>
          <a:endParaRPr lang="ru-RU" sz="2000" b="1" dirty="0">
            <a:ln w="10541" cmpd="sng">
              <a:solidFill>
                <a:schemeClr val="accent1">
                  <a:shade val="88000"/>
                  <a:satMod val="110000"/>
                </a:schemeClr>
              </a:solidFill>
              <a:prstDash val="solid"/>
            </a:ln>
            <a:gradFill>
              <a:gsLst>
                <a:gs pos="0">
                  <a:schemeClr val="accent1">
                    <a:tint val="40000"/>
                    <a:satMod val="250000"/>
                  </a:schemeClr>
                </a:gs>
                <a:gs pos="9000">
                  <a:schemeClr val="accent1">
                    <a:tint val="52000"/>
                    <a:satMod val="300000"/>
                  </a:schemeClr>
                </a:gs>
                <a:gs pos="50000">
                  <a:schemeClr val="accent1">
                    <a:shade val="20000"/>
                    <a:satMod val="300000"/>
                  </a:schemeClr>
                </a:gs>
                <a:gs pos="79000">
                  <a:schemeClr val="accent1">
                    <a:tint val="52000"/>
                    <a:satMod val="300000"/>
                  </a:schemeClr>
                </a:gs>
                <a:gs pos="100000">
                  <a:schemeClr val="accent1">
                    <a:tint val="40000"/>
                    <a:satMod val="250000"/>
                  </a:schemeClr>
                </a:gs>
              </a:gsLst>
              <a:lin ang="5400000"/>
            </a:gra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021519-05BB-48B3-99FB-74168459EFAC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C0DE37-A174-497F-8A81-2822C860D3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70924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C0DE37-A174-497F-8A81-2822C860D3DD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16559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2900190"/>
            <a:ext cx="9144000" cy="224331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290019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1989233"/>
            <a:ext cx="9144000" cy="17145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0" y="1200150"/>
            <a:ext cx="9144000" cy="382905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3789409"/>
            <a:ext cx="5637010" cy="66158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15.05.2020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2" y="2349218"/>
            <a:ext cx="7175351" cy="1344875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1335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548639"/>
            <a:ext cx="6400800" cy="260604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15.05.2020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413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282388"/>
            <a:ext cx="2057400" cy="3928754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4" y="548640"/>
            <a:ext cx="4829287" cy="367104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15.05.2020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4897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15.05.2020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548640"/>
            <a:ext cx="6400800" cy="260604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5093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2900190"/>
            <a:ext cx="9144000" cy="224331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290019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1989233"/>
            <a:ext cx="9144000" cy="17145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200150"/>
            <a:ext cx="9144000" cy="382905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1629486"/>
            <a:ext cx="5966666" cy="1817510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3455633"/>
            <a:ext cx="5970494" cy="626595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15.05.2020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5193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15.05.2020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548639"/>
            <a:ext cx="3346704" cy="260604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548640"/>
            <a:ext cx="3346704" cy="260604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055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548640"/>
            <a:ext cx="3346704" cy="47982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050245"/>
            <a:ext cx="3346704" cy="20574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548640"/>
            <a:ext cx="3346704" cy="47982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049274"/>
            <a:ext cx="3346704" cy="20574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15.05.2020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0541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15.05.2020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3729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15.05.2020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6668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6" y="1657350"/>
            <a:ext cx="3636085" cy="943870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6" y="548640"/>
            <a:ext cx="4017085" cy="3671048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2623351"/>
            <a:ext cx="3388660" cy="160463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15.05.2020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6606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900190"/>
            <a:ext cx="9144000" cy="224331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290019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1989233"/>
            <a:ext cx="9144000" cy="17145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0" y="1200150"/>
            <a:ext cx="9144000" cy="382905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857250"/>
            <a:ext cx="4114800" cy="2345855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757865"/>
            <a:ext cx="3694114" cy="1622265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15.05.2020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3348316"/>
            <a:ext cx="6383538" cy="85725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3592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29050"/>
            <a:ext cx="9144000" cy="131445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2905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2826228"/>
            <a:ext cx="9144000" cy="17145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200150"/>
            <a:ext cx="9144000" cy="382905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90" y="3279126"/>
            <a:ext cx="6512511" cy="85725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549195"/>
            <a:ext cx="6400800" cy="2606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4629150"/>
            <a:ext cx="2514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B3B3E8C-CA19-4B82-8F8A-4C9939E7B39C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15.05.2020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4629150"/>
            <a:ext cx="335280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4629150"/>
            <a:ext cx="18288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F73A7FC-DCAD-4EB0-8033-D4B6A3DD9D9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4691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chart" Target="../charts/char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68000">
              <a:srgbClr val="85C2FF">
                <a:lumMod val="69000"/>
                <a:lumOff val="31000"/>
              </a:srgbClr>
            </a:gs>
            <a:gs pos="0">
              <a:srgbClr val="85C2FF">
                <a:lumMod val="11000"/>
                <a:lumOff val="89000"/>
              </a:srgbClr>
            </a:gs>
            <a:gs pos="100000">
              <a:srgbClr val="C4D6EB">
                <a:lumMod val="79000"/>
              </a:srgb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NovikovDI\Desktop\Диоды\Экологический форум\01.t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64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\\STOR\PhotoArchive\НРБ\2020\07_Логотипы Партнёров\logo_rspp_rus_whitestrip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00060"/>
            <a:ext cx="781524" cy="759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011796" y="2067694"/>
            <a:ext cx="4971233" cy="861774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25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Текущая ситуация на фоне</a:t>
            </a:r>
          </a:p>
          <a:p>
            <a:pPr algn="ctr"/>
            <a:r>
              <a:rPr lang="ru-RU" sz="25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sz="25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п</a:t>
            </a:r>
            <a:r>
              <a:rPr lang="vi-VN" sz="25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андеми</a:t>
            </a:r>
            <a:r>
              <a:rPr lang="ru-RU" sz="25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и</a:t>
            </a:r>
            <a:r>
              <a:rPr lang="vi-VN" sz="25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en-US" sz="25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COVID-19</a:t>
            </a:r>
            <a:r>
              <a:rPr lang="ru-RU" sz="25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endParaRPr lang="ru-RU" sz="25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32668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512210492"/>
              </p:ext>
            </p:extLst>
          </p:nvPr>
        </p:nvGraphicFramePr>
        <p:xfrm>
          <a:off x="179512" y="632721"/>
          <a:ext cx="5184576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660046578"/>
              </p:ext>
            </p:extLst>
          </p:nvPr>
        </p:nvGraphicFramePr>
        <p:xfrm>
          <a:off x="3779912" y="411510"/>
          <a:ext cx="6552728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364088" y="4664293"/>
            <a:ext cx="3318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900" dirty="0">
                <a:latin typeface="Times New Roman" pitchFamily="18" charset="0"/>
                <a:cs typeface="Times New Roman" pitchFamily="18" charset="0"/>
              </a:rPr>
              <a:t>*Доли приведены к числу респондентов, которые уволили или </a:t>
            </a:r>
            <a:endParaRPr lang="ru-RU" sz="9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планируют </a:t>
            </a:r>
            <a:r>
              <a:rPr lang="ru-RU" sz="900" dirty="0">
                <a:latin typeface="Times New Roman" pitchFamily="18" charset="0"/>
                <a:cs typeface="Times New Roman" pitchFamily="18" charset="0"/>
              </a:rPr>
              <a:t>уволить сотрудников из-за ситуации с Covid-19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979712" y="340798"/>
            <a:ext cx="48253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Показатели увольнения сотрудников</a:t>
            </a:r>
            <a:endParaRPr lang="ru-RU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8" name="Picture 3" descr="\\STOR\PhotoArchive\НРБ\2020\07_Логотипы Партнёров\logo_rspp_rus_whitestripe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33100"/>
            <a:ext cx="633336" cy="615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0026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205995351"/>
              </p:ext>
            </p:extLst>
          </p:nvPr>
        </p:nvGraphicFramePr>
        <p:xfrm>
          <a:off x="-756592" y="590659"/>
          <a:ext cx="9145016" cy="39604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71600" y="267494"/>
            <a:ext cx="75168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Дополнительные меры поддержки,</a:t>
            </a:r>
          </a:p>
          <a:p>
            <a:pPr algn="ctr"/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которые компании оказывают работникам в условиях пандемии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6" name="Picture 3" descr="\\STOR\PhotoArchive\НРБ\2020\07_Логотипы Партнёров\logo_rspp_rus_whitestrip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197" y="265287"/>
            <a:ext cx="631545" cy="613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2816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23478"/>
            <a:ext cx="7952671" cy="857250"/>
          </a:xfrm>
        </p:spPr>
        <p:txBody>
          <a:bodyPr/>
          <a:lstStyle/>
          <a:p>
            <a:pPr marL="0" indent="0">
              <a:buNone/>
            </a:pPr>
            <a:r>
              <a:rPr lang="ru-RU" sz="2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Финансовая ситуация на фоне последствий от </a:t>
            </a:r>
            <a:r>
              <a:rPr lang="en-US" sz="2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Covid-19</a:t>
            </a:r>
            <a:endParaRPr lang="ru-RU" sz="20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901372181"/>
              </p:ext>
            </p:extLst>
          </p:nvPr>
        </p:nvGraphicFramePr>
        <p:xfrm>
          <a:off x="251520" y="771550"/>
          <a:ext cx="4032448" cy="3528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662112081"/>
              </p:ext>
            </p:extLst>
          </p:nvPr>
        </p:nvGraphicFramePr>
        <p:xfrm>
          <a:off x="4644008" y="699542"/>
          <a:ext cx="4176464" cy="40119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788024" y="4371950"/>
            <a:ext cx="410445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где </a:t>
            </a:r>
            <a:r>
              <a:rPr lang="ru-RU" sz="900" dirty="0">
                <a:latin typeface="Times New Roman" pitchFamily="18" charset="0"/>
                <a:cs typeface="Times New Roman" pitchFamily="18" charset="0"/>
              </a:rPr>
              <a:t>«1» – критическое финансовое положение (организация не способна обслуживать основной долг или выплачивать платежи первой очереди) до «4» – нормальное финансовое положение </a:t>
            </a:r>
          </a:p>
        </p:txBody>
      </p:sp>
      <p:pic>
        <p:nvPicPr>
          <p:cNvPr id="7" name="Picture 3" descr="\\STOR\PhotoArchive\НРБ\2020\07_Логотипы Партнёров\logo_rspp_rus_whitestripe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95486"/>
            <a:ext cx="633336" cy="615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592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807331514"/>
              </p:ext>
            </p:extLst>
          </p:nvPr>
        </p:nvGraphicFramePr>
        <p:xfrm>
          <a:off x="323528" y="411510"/>
          <a:ext cx="7992888" cy="43267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907704" y="195486"/>
            <a:ext cx="50289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Оценка финансового положения компаний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6" name="Picture 3" descr="\\STOR\PhotoArchive\НРБ\2020\07_Логотипы Партнёров\logo_rspp_rus_whitestrip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54713"/>
            <a:ext cx="633336" cy="615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7517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335003694"/>
              </p:ext>
            </p:extLst>
          </p:nvPr>
        </p:nvGraphicFramePr>
        <p:xfrm>
          <a:off x="683568" y="555526"/>
          <a:ext cx="7992888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Picture 3" descr="\\STOR\PhotoArchive\НРБ\2020\07_Логотипы Партнёров\logo_rspp_rus_whitestrip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40850"/>
            <a:ext cx="666846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231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9502"/>
            <a:ext cx="8208912" cy="857250"/>
          </a:xfrm>
        </p:spPr>
        <p:txBody>
          <a:bodyPr/>
          <a:lstStyle/>
          <a:p>
            <a:pPr marL="0" indent="0" algn="ctr">
              <a:buNone/>
            </a:pPr>
            <a:r>
              <a:rPr lang="ru-RU" sz="2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Необходимое время для восстановления деятельности</a:t>
            </a:r>
            <a:endParaRPr lang="ru-RU" sz="20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452949909"/>
              </p:ext>
            </p:extLst>
          </p:nvPr>
        </p:nvGraphicFramePr>
        <p:xfrm>
          <a:off x="899592" y="987574"/>
          <a:ext cx="7409185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3" descr="\\STOR\PhotoArchive\НРБ\2020\07_Логотипы Партнёров\logo_rspp_rus_whitestrip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799" y="174135"/>
            <a:ext cx="633336" cy="615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5312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130172036"/>
              </p:ext>
            </p:extLst>
          </p:nvPr>
        </p:nvGraphicFramePr>
        <p:xfrm>
          <a:off x="827584" y="915566"/>
          <a:ext cx="7408912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051720" y="276258"/>
            <a:ext cx="50658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Источники финансирования компаний для </a:t>
            </a:r>
            <a:endParaRPr lang="ru-RU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/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восстановления 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деятельности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6" name="Picture 3" descr="\\STOR\PhotoArchive\НРБ\2020\07_Логотипы Партнёров\logo_rspp_rus_whitestrip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916" y="186080"/>
            <a:ext cx="640563" cy="622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2887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339502"/>
            <a:ext cx="6512511" cy="857250"/>
          </a:xfrm>
        </p:spPr>
        <p:txBody>
          <a:bodyPr/>
          <a:lstStyle/>
          <a:p>
            <a:pPr marL="0" indent="0" algn="ctr">
              <a:buNone/>
            </a:pPr>
            <a:r>
              <a:rPr lang="ru-RU" sz="2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Информация о респондентах</a:t>
            </a:r>
            <a:endParaRPr lang="ru-RU" sz="20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104840339"/>
              </p:ext>
            </p:extLst>
          </p:nvPr>
        </p:nvGraphicFramePr>
        <p:xfrm>
          <a:off x="35496" y="1203598"/>
          <a:ext cx="4752528" cy="3168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2007557544"/>
              </p:ext>
            </p:extLst>
          </p:nvPr>
        </p:nvGraphicFramePr>
        <p:xfrm>
          <a:off x="4716016" y="195486"/>
          <a:ext cx="4176464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11560" y="4731990"/>
            <a:ext cx="299953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/>
              <a:t>* </a:t>
            </a:r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Для анализа были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отобраны </a:t>
            </a:r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767 наблюдений</a:t>
            </a:r>
          </a:p>
        </p:txBody>
      </p:sp>
      <p:pic>
        <p:nvPicPr>
          <p:cNvPr id="6" name="Picture 3" descr="\\STOR\PhotoArchive\НРБ\2020\07_Логотипы Партнёров\logo_rspp_rus_whitestripe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95486"/>
            <a:ext cx="740940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74681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090920669"/>
              </p:ext>
            </p:extLst>
          </p:nvPr>
        </p:nvGraphicFramePr>
        <p:xfrm>
          <a:off x="-900608" y="699542"/>
          <a:ext cx="5688632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760154322"/>
              </p:ext>
            </p:extLst>
          </p:nvPr>
        </p:nvGraphicFramePr>
        <p:xfrm>
          <a:off x="4788024" y="1635646"/>
          <a:ext cx="4072111" cy="2619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476375" y="195263"/>
            <a:ext cx="6511925" cy="857250"/>
          </a:xfrm>
        </p:spPr>
        <p:txBody>
          <a:bodyPr/>
          <a:lstStyle/>
          <a:p>
            <a:pPr marL="0" indent="0" algn="ctr">
              <a:buNone/>
            </a:pPr>
            <a:r>
              <a:rPr lang="ru-RU" sz="2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/>
            </a:r>
            <a:br>
              <a:rPr lang="ru-RU" sz="2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</a:br>
            <a:r>
              <a:rPr lang="ru-RU" sz="2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Информация о респондентах</a:t>
            </a:r>
            <a:endParaRPr lang="ru-RU" sz="20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7" name="Picture 3" descr="\\STOR\PhotoArchive\НРБ\2020\07_Логотипы Партнёров\logo_rspp_rus_whitestripe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731" y="195486"/>
            <a:ext cx="740940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63812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483518"/>
            <a:ext cx="6512511" cy="857250"/>
          </a:xfrm>
        </p:spPr>
        <p:txBody>
          <a:bodyPr/>
          <a:lstStyle/>
          <a:p>
            <a:pPr marL="0" indent="0" algn="ctr">
              <a:buNone/>
            </a:pPr>
            <a:r>
              <a:rPr lang="ru-RU" sz="2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+mn-lt"/>
                <a:cs typeface="Times New Roman" pitchFamily="18" charset="0"/>
              </a:rPr>
              <a:t>Сфера деятельности компаний</a:t>
            </a:r>
            <a:endParaRPr lang="ru-RU" sz="20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+mn-lt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869802487"/>
              </p:ext>
            </p:extLst>
          </p:nvPr>
        </p:nvGraphicFramePr>
        <p:xfrm>
          <a:off x="539552" y="699542"/>
          <a:ext cx="7776864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3" descr="\\STOR\PhotoArchive\НРБ\2020\07_Логотипы Партнёров\logo_rspp_rus_whitestrip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291" y="195486"/>
            <a:ext cx="740940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37002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061563350"/>
              </p:ext>
            </p:extLst>
          </p:nvPr>
        </p:nvGraphicFramePr>
        <p:xfrm>
          <a:off x="251520" y="987574"/>
          <a:ext cx="3888432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131020720"/>
              </p:ext>
            </p:extLst>
          </p:nvPr>
        </p:nvGraphicFramePr>
        <p:xfrm>
          <a:off x="4211960" y="1203598"/>
          <a:ext cx="4464496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827584" y="339502"/>
            <a:ext cx="806823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Показатели функционирования компаний в текущих условиях </a:t>
            </a:r>
            <a:endParaRPr lang="ru-RU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7" name="Picture 3" descr="\\STOR\PhotoArchive\НРБ\2020\07_Логотипы Партнёров\logo_rspp_rus_whitestripe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154" y="195800"/>
            <a:ext cx="707430" cy="687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5144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4051515228"/>
              </p:ext>
            </p:extLst>
          </p:nvPr>
        </p:nvGraphicFramePr>
        <p:xfrm>
          <a:off x="611560" y="339502"/>
          <a:ext cx="7704856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Picture 3" descr="\\STOR\PhotoArchive\НРБ\2020\07_Логотипы Партнёров\logo_rspp_rus_whitestrip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530" y="300059"/>
            <a:ext cx="729070" cy="708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31906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754188694"/>
              </p:ext>
            </p:extLst>
          </p:nvPr>
        </p:nvGraphicFramePr>
        <p:xfrm>
          <a:off x="-396552" y="339502"/>
          <a:ext cx="9217024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Picture 3" descr="\\STOR\PhotoArchive\НРБ\2020\07_Логотипы Партнёров\logo_rspp_rus_whitestrip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916" y="195486"/>
            <a:ext cx="675129" cy="6561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2718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784773634"/>
              </p:ext>
            </p:extLst>
          </p:nvPr>
        </p:nvGraphicFramePr>
        <p:xfrm>
          <a:off x="539552" y="267494"/>
          <a:ext cx="7920880" cy="1944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541499374"/>
              </p:ext>
            </p:extLst>
          </p:nvPr>
        </p:nvGraphicFramePr>
        <p:xfrm>
          <a:off x="1187624" y="2355726"/>
          <a:ext cx="7056784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1"/>
          <p:cNvSpPr txBox="1"/>
          <p:nvPr/>
        </p:nvSpPr>
        <p:spPr>
          <a:xfrm>
            <a:off x="1259632" y="2470130"/>
            <a:ext cx="6336704" cy="504056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5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Внесла ли компания изменения в работу, </a:t>
            </a:r>
          </a:p>
          <a:p>
            <a:pPr algn="ctr"/>
            <a:r>
              <a:rPr lang="ru-RU" sz="15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чтобы защитить от </a:t>
            </a:r>
            <a:r>
              <a:rPr lang="en-US" sz="15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COVID</a:t>
            </a:r>
            <a:r>
              <a:rPr lang="ru-RU" sz="15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-19</a:t>
            </a:r>
            <a:endParaRPr lang="ru-RU" sz="15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7" name="Picture 3" descr="\\STOR\PhotoArchive\НРБ\2020\07_Логотипы Партнёров\logo_rspp_rus_whitestripe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23478"/>
            <a:ext cx="740940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7243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213804680"/>
              </p:ext>
            </p:extLst>
          </p:nvPr>
        </p:nvGraphicFramePr>
        <p:xfrm>
          <a:off x="827584" y="555526"/>
          <a:ext cx="7488832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073079" y="195486"/>
            <a:ext cx="6707441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Наиболее острые проблемы, возникшие у компаний из-за пандемии </a:t>
            </a:r>
            <a:r>
              <a:rPr lang="en-US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Covid-19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endParaRPr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6" name="Picture 3" descr="\\STOR\PhotoArchive\НРБ\2020\07_Логотипы Партнёров\logo_rspp_rus_whitestrip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95486"/>
            <a:ext cx="620789" cy="603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9693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265</TotalTime>
  <Words>221</Words>
  <Application>Microsoft Office PowerPoint</Application>
  <PresentationFormat>Экран (16:9)</PresentationFormat>
  <Paragraphs>37</Paragraphs>
  <Slides>16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Воздушный поток</vt:lpstr>
      <vt:lpstr>Презентация PowerPoint</vt:lpstr>
      <vt:lpstr>Информация о респондентах</vt:lpstr>
      <vt:lpstr> Информация о респондентах</vt:lpstr>
      <vt:lpstr>Сфера деятельности компаний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Финансовая ситуация на фоне последствий от Covid-19</vt:lpstr>
      <vt:lpstr>Презентация PowerPoint</vt:lpstr>
      <vt:lpstr>Презентация PowerPoint</vt:lpstr>
      <vt:lpstr>Необходимое время для восстановления деятельности</vt:lpstr>
      <vt:lpstr>Презентация PowerPoint</vt:lpstr>
    </vt:vector>
  </TitlesOfParts>
  <Company>HP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Озерянская Марина Николаевна</dc:creator>
  <cp:lastModifiedBy>user</cp:lastModifiedBy>
  <cp:revision>29</cp:revision>
  <dcterms:created xsi:type="dcterms:W3CDTF">2020-03-03T13:26:47Z</dcterms:created>
  <dcterms:modified xsi:type="dcterms:W3CDTF">2020-05-15T09:57:13Z</dcterms:modified>
</cp:coreProperties>
</file>